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Proxima Nova"/>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ProximaNova-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italic.fntdata"/><Relationship Id="rId47" Type="http://schemas.openxmlformats.org/officeDocument/2006/relationships/font" Target="fonts/ProximaNova-bold.fntdata"/><Relationship Id="rId49"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17e26212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017e26212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17e26212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17e26212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17e26212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17e26212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17e26212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17e26212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17e26212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017e26212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017e262127_4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017e262127_4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17e26212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17e26212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17e262127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17e262127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17e26212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17e26212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17e262127_4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17e262127_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17e26212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17e26212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17e26212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017e26212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17e26212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17e26212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17e262127_4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017e262127_4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17e262127_4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17e262127_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As a result, the sketch-guided text-to image framework follows well the order of input texts. The results applied with different seeds and captions. It can be seen that our approach successfully handles objects from different domains. The corresponding captions as well as more results can be found in the supplementary material. And as you can see, the framework follows well for different art style of hand-drawn sketches from simple doodle to complicated ones.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17e262127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017e262127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The authors of this paper compared this with three baseline approaches: SDEdit, pix2pix, and PITI.</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01a4a9ae0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01a4a9ae0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However, SDEdit has a drawback about generating image from sketch, and it is unable to overcome whether you select a proper t value. If you select high t value, then it decreases the fidelity to the input sketch. However, if you want to change lower t value in order to save fidelity, then SDEdit struggles to add texture in the output, and the image does not looks like realistic. As you can see, the result with higher value does not reflect the whole input sketch and follows only right half of original one, and the result with lower t value just mimics original input sketch.</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017e262127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017e262127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The second method which the authors selected to control group is pix2pix.</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Pix2pix is a self-supervised method which is variation of cGAN, which added paired image-to image translation to cGAN.</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Pix2pix does not used noise vector at generator. Instead, they used U-net generator.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As a </a:t>
            </a:r>
            <a:r>
              <a:rPr lang="ko"/>
              <a:t>result</a:t>
            </a:r>
            <a:r>
              <a:rPr lang="ko"/>
              <a:t>, the discriminator of Pix2pix, which called as ‘patchgan’, generates the matrix contains tensor value of predicted probabiliites.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1ac8655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01ac8655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017e262127_4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017e262127_4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But pix2pix has a problem about handeling lower-detailed doodles. It only makes image well when the input sketch is realistic. It is because pix2pix works well only </a:t>
            </a:r>
            <a:r>
              <a:rPr lang="ko"/>
              <a:t>sketches</a:t>
            </a:r>
            <a:r>
              <a:rPr lang="ko"/>
              <a:t> lay within the domain of training data.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017e262127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017e262127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The last one is PITI. PITI is a image-to image translation using downstream method. It trains a dedicated encoder to map the guiding image into the latent space of the pretrained unconditional diffusion model. And it fine-tuning 2 times: the first training is only for encoder, and the second training is for both - encoder &amp; decoder.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017e26212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017e26212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17e262127_4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017e262127_4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However, as you can see from second image of elephant and third image of mountain,  the PITI struggles to create realistic outputs on free-hand sketches, which is out of training data domain.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017e262127_4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017e262127_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For ablations and parameter tuning,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The trade-off, which can be controlled by the edge-guidance scale β. For small values of β, we get a more realistic image with details and textures that cover regions in the entire image, while the larger value of β favors edge alignment but generates less realistic, piece-wise smooth ones.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01480c8ae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101480c8ae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In addition, the </a:t>
            </a:r>
            <a:r>
              <a:rPr lang="ko"/>
              <a:t>researchers</a:t>
            </a:r>
            <a:r>
              <a:rPr lang="ko"/>
              <a:t> found that </a:t>
            </a:r>
            <a:r>
              <a:rPr lang="ko"/>
              <a:t>the same sketch geometry but with different stroke styles may generate different result about art styles.This picture  shows that such a setting yields the same shape, but with variation in colors and textures. This observation explains that the stroke style affects the inner synthesis process only, which accumulates into varying colors of the output image.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017e262127_4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017e262127_4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o"/>
              <a:t>This is the result of the measurement of edge-fidelity. The edge-fidelity is the MSE btw the target edge map and the edges of the synthesized image, and the result is a function of the guidance stop step S. As expected, the quality of edge reconstruction is improved for larger values of S.</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17e262127_4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17e262127_4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o"/>
              <a:t>And this is the graph of Reconstruction Error of the Latent Edge Predictor. This measurement is for finding sweet spot of balancing realism and quality. While starting from half of T, the MSE value stabilized at t was smaller than half of original value.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017e262127_4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017e262127_4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This spatially-guided, text-to image synthesis can be used at various ways. One example is saliency guidance. This model is able to use to detect the most attention grabbing regions within an image.</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For example, if the user selects particular position of original image and set the saliency high, then the sketch-guided text-to image model makes the highlight for that point.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17e262127_4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017e262127_4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This is another way of applying saliency guidance. The following picture of bird shows the difference of applying saliency guidance. In this case, saliency guidance enables to referencing background data. In ordinary way, the framework draws the new bird on the mask’s point.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17e262127_4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017e262127_4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But if we apply low saliency, the system can erase bird and fill the blank with background image’s data.</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101480c8a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101480c8a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101480c8ae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101480c8ae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17e26212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17e26212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17e26212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017e26212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01480c8a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01480c8a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17e26212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17e26212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17e26212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17e26212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17e26212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17e26212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17e26212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17e26212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hyperlink" Target="http://image-net.org/static_files/files/imagenet_ilsvrc2017_v1.0.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hyperlink" Target="https://affinelayer.com/pixsr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ko"/>
              <a:t>Sketch-</a:t>
            </a:r>
            <a:r>
              <a:rPr lang="ko"/>
              <a:t>Guided</a:t>
            </a:r>
            <a:r>
              <a:rPr lang="ko"/>
              <a:t> Text-to-Image Diffusion Models</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ko"/>
              <a:t>20200249 Sehun Park</a:t>
            </a:r>
            <a:endParaRPr/>
          </a:p>
          <a:p>
            <a:pPr indent="0" lvl="0" marL="0" rtl="0" algn="l">
              <a:spcBef>
                <a:spcPts val="0"/>
              </a:spcBef>
              <a:spcAft>
                <a:spcPts val="0"/>
              </a:spcAft>
              <a:buNone/>
            </a:pPr>
            <a:r>
              <a:rPr lang="ko"/>
              <a:t>20180389 Geon-Gyu Oh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Method that Paper used</a:t>
            </a:r>
            <a:endParaRPr sz="3950"/>
          </a:p>
        </p:txBody>
      </p:sp>
      <p:sp>
        <p:nvSpPr>
          <p:cNvPr id="115" name="Google Shape;115;p22"/>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81000" lvl="0" marL="457200" rtl="0" algn="l">
              <a:spcBef>
                <a:spcPts val="0"/>
              </a:spcBef>
              <a:spcAft>
                <a:spcPts val="0"/>
              </a:spcAft>
              <a:buSzPts val="2400"/>
              <a:buAutoNum type="arabicPeriod"/>
            </a:pPr>
            <a:r>
              <a:rPr lang="ko" sz="2400"/>
              <a:t>Latent Edge Predictor</a:t>
            </a:r>
            <a:endParaRPr sz="2400"/>
          </a:p>
          <a:p>
            <a:pPr indent="0" lvl="0" marL="457200" rtl="0" algn="l">
              <a:spcBef>
                <a:spcPts val="1200"/>
              </a:spcBef>
              <a:spcAft>
                <a:spcPts val="0"/>
              </a:spcAft>
              <a:buNone/>
            </a:pPr>
            <a:r>
              <a:t/>
            </a:r>
            <a:endParaRPr sz="2400"/>
          </a:p>
          <a:p>
            <a:pPr indent="0" lvl="0" marL="457200" rtl="0" algn="l">
              <a:spcBef>
                <a:spcPts val="1200"/>
              </a:spcBef>
              <a:spcAft>
                <a:spcPts val="0"/>
              </a:spcAft>
              <a:buNone/>
            </a:pPr>
            <a:r>
              <a:t/>
            </a:r>
            <a:endParaRPr sz="2400"/>
          </a:p>
          <a:p>
            <a:pPr indent="-381000" lvl="0" marL="457200" rtl="0" algn="l">
              <a:spcBef>
                <a:spcPts val="1200"/>
              </a:spcBef>
              <a:spcAft>
                <a:spcPts val="0"/>
              </a:spcAft>
              <a:buSzPts val="2400"/>
              <a:buAutoNum type="arabicPeriod"/>
            </a:pPr>
            <a:r>
              <a:rPr lang="ko" sz="2400"/>
              <a:t>Sketch-Guided Text-to-Image Synthesis</a:t>
            </a:r>
            <a:endParaRPr sz="2400"/>
          </a:p>
          <a:p>
            <a:pPr indent="0" lvl="0" marL="457200" rtl="0" algn="l">
              <a:spcBef>
                <a:spcPts val="1200"/>
              </a:spcBef>
              <a:spcAft>
                <a:spcPts val="0"/>
              </a:spcAft>
              <a:buNone/>
            </a:pPr>
            <a:r>
              <a:t/>
            </a:r>
            <a:endParaRPr sz="2400"/>
          </a:p>
          <a:p>
            <a:pPr indent="0" lvl="0" marL="457200" rtl="0" algn="l">
              <a:spcBef>
                <a:spcPts val="1200"/>
              </a:spcBef>
              <a:spcAft>
                <a:spcPts val="1200"/>
              </a:spcAft>
              <a:buNone/>
            </a:pPr>
            <a:r>
              <a:t/>
            </a:r>
            <a:endParaRPr sz="2400"/>
          </a:p>
        </p:txBody>
      </p:sp>
      <p:pic>
        <p:nvPicPr>
          <p:cNvPr id="116" name="Google Shape;116;p22"/>
          <p:cNvPicPr preferRelativeResize="0"/>
          <p:nvPr/>
        </p:nvPicPr>
        <p:blipFill>
          <a:blip r:embed="rId3">
            <a:alphaModFix/>
          </a:blip>
          <a:stretch>
            <a:fillRect/>
          </a:stretch>
        </p:blipFill>
        <p:spPr>
          <a:xfrm>
            <a:off x="6572525" y="2954275"/>
            <a:ext cx="1658700" cy="1707050"/>
          </a:xfrm>
          <a:prstGeom prst="rect">
            <a:avLst/>
          </a:prstGeom>
          <a:noFill/>
          <a:ln>
            <a:noFill/>
          </a:ln>
        </p:spPr>
      </p:pic>
      <p:pic>
        <p:nvPicPr>
          <p:cNvPr id="117" name="Google Shape;117;p22"/>
          <p:cNvPicPr preferRelativeResize="0"/>
          <p:nvPr/>
        </p:nvPicPr>
        <p:blipFill>
          <a:blip r:embed="rId4">
            <a:alphaModFix/>
          </a:blip>
          <a:stretch>
            <a:fillRect/>
          </a:stretch>
        </p:blipFill>
        <p:spPr>
          <a:xfrm>
            <a:off x="4080850" y="1286650"/>
            <a:ext cx="4196050" cy="139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000"/>
              <a:t>2.a - </a:t>
            </a:r>
            <a:r>
              <a:rPr lang="ko" sz="3000"/>
              <a:t>Latent Edge Predictor</a:t>
            </a:r>
            <a:endParaRPr sz="3000"/>
          </a:p>
        </p:txBody>
      </p:sp>
      <p:pic>
        <p:nvPicPr>
          <p:cNvPr id="123" name="Google Shape;123;p23"/>
          <p:cNvPicPr preferRelativeResize="0"/>
          <p:nvPr/>
        </p:nvPicPr>
        <p:blipFill>
          <a:blip r:embed="rId3">
            <a:alphaModFix/>
          </a:blip>
          <a:stretch>
            <a:fillRect/>
          </a:stretch>
        </p:blipFill>
        <p:spPr>
          <a:xfrm>
            <a:off x="65250" y="1369300"/>
            <a:ext cx="8885152" cy="2961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000"/>
              <a:t>2.a - Latent Edge Predictor</a:t>
            </a:r>
            <a:endParaRPr sz="3000"/>
          </a:p>
        </p:txBody>
      </p:sp>
      <p:sp>
        <p:nvSpPr>
          <p:cNvPr id="129" name="Google Shape;129;p24"/>
          <p:cNvSpPr txBox="1"/>
          <p:nvPr>
            <p:ph idx="1" type="body"/>
          </p:nvPr>
        </p:nvSpPr>
        <p:spPr>
          <a:xfrm>
            <a:off x="357575" y="1122025"/>
            <a:ext cx="8520600" cy="1896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ko"/>
              <a:t>Training</a:t>
            </a:r>
            <a:r>
              <a:rPr lang="ko"/>
              <a:t> corpus D is formed by the triplets (x,e,c) of an image, edge map, and a corresponding text caption.</a:t>
            </a:r>
            <a:endParaRPr/>
          </a:p>
          <a:p>
            <a:pPr indent="-342900" lvl="0" marL="457200" rtl="0" algn="l">
              <a:spcBef>
                <a:spcPts val="0"/>
              </a:spcBef>
              <a:spcAft>
                <a:spcPts val="0"/>
              </a:spcAft>
              <a:buSzPts val="1800"/>
              <a:buChar char="●"/>
            </a:pPr>
            <a:r>
              <a:rPr lang="ko"/>
              <a:t>We use the encoder E to preprocess the images and the edge maps</a:t>
            </a:r>
            <a:endParaRPr/>
          </a:p>
          <a:p>
            <a:pPr indent="-342900" lvl="0" marL="457200" rtl="0" algn="l">
              <a:spcBef>
                <a:spcPts val="0"/>
              </a:spcBef>
              <a:spcAft>
                <a:spcPts val="0"/>
              </a:spcAft>
              <a:buSzPts val="1800"/>
              <a:buChar char="●"/>
            </a:pPr>
            <a:r>
              <a:rPr lang="ko"/>
              <a:t>Input tensor is the encoded image with additive gaussian noise</a:t>
            </a:r>
            <a:endParaRPr/>
          </a:p>
        </p:txBody>
      </p:sp>
      <p:pic>
        <p:nvPicPr>
          <p:cNvPr id="130" name="Google Shape;130;p24"/>
          <p:cNvPicPr preferRelativeResize="0"/>
          <p:nvPr/>
        </p:nvPicPr>
        <p:blipFill>
          <a:blip r:embed="rId3">
            <a:alphaModFix/>
          </a:blip>
          <a:stretch>
            <a:fillRect/>
          </a:stretch>
        </p:blipFill>
        <p:spPr>
          <a:xfrm>
            <a:off x="2909450" y="2571750"/>
            <a:ext cx="1781175" cy="228600"/>
          </a:xfrm>
          <a:prstGeom prst="rect">
            <a:avLst/>
          </a:prstGeom>
          <a:noFill/>
          <a:ln>
            <a:noFill/>
          </a:ln>
        </p:spPr>
      </p:pic>
      <p:pic>
        <p:nvPicPr>
          <p:cNvPr id="131" name="Google Shape;131;p24"/>
          <p:cNvPicPr preferRelativeResize="0"/>
          <p:nvPr/>
        </p:nvPicPr>
        <p:blipFill>
          <a:blip r:embed="rId4">
            <a:alphaModFix/>
          </a:blip>
          <a:stretch>
            <a:fillRect/>
          </a:stretch>
        </p:blipFill>
        <p:spPr>
          <a:xfrm>
            <a:off x="4744825" y="2566975"/>
            <a:ext cx="1152525" cy="238125"/>
          </a:xfrm>
          <a:prstGeom prst="rect">
            <a:avLst/>
          </a:prstGeom>
          <a:noFill/>
          <a:ln>
            <a:noFill/>
          </a:ln>
        </p:spPr>
      </p:pic>
      <p:sp>
        <p:nvSpPr>
          <p:cNvPr id="132" name="Google Shape;132;p24"/>
          <p:cNvSpPr txBox="1"/>
          <p:nvPr>
            <p:ph idx="1" type="body"/>
          </p:nvPr>
        </p:nvSpPr>
        <p:spPr>
          <a:xfrm>
            <a:off x="357575" y="2948350"/>
            <a:ext cx="8520600" cy="785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ko"/>
              <a:t>Edge map</a:t>
            </a:r>
            <a:endParaRPr/>
          </a:p>
          <a:p>
            <a:pPr indent="-317500" lvl="1" marL="914400" rtl="0" algn="l">
              <a:spcBef>
                <a:spcPts val="0"/>
              </a:spcBef>
              <a:spcAft>
                <a:spcPts val="0"/>
              </a:spcAft>
              <a:buSzPts val="1400"/>
              <a:buChar char="○"/>
            </a:pPr>
            <a:r>
              <a:rPr lang="ko"/>
              <a:t>an image that indicated where edges are in the image.</a:t>
            </a:r>
            <a:endParaRPr/>
          </a:p>
        </p:txBody>
      </p:sp>
      <p:pic>
        <p:nvPicPr>
          <p:cNvPr id="133" name="Google Shape;133;p24"/>
          <p:cNvPicPr preferRelativeResize="0"/>
          <p:nvPr/>
        </p:nvPicPr>
        <p:blipFill>
          <a:blip r:embed="rId5">
            <a:alphaModFix/>
          </a:blip>
          <a:stretch>
            <a:fillRect/>
          </a:stretch>
        </p:blipFill>
        <p:spPr>
          <a:xfrm>
            <a:off x="6751475" y="3275150"/>
            <a:ext cx="1223250" cy="1223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000"/>
              <a:t>2.a - Latent Edge Predictor</a:t>
            </a:r>
            <a:endParaRPr sz="3000"/>
          </a:p>
        </p:txBody>
      </p:sp>
      <p:sp>
        <p:nvSpPr>
          <p:cNvPr id="139" name="Google Shape;139;p25"/>
          <p:cNvSpPr txBox="1"/>
          <p:nvPr>
            <p:ph idx="1" type="body"/>
          </p:nvPr>
        </p:nvSpPr>
        <p:spPr>
          <a:xfrm>
            <a:off x="311700" y="1152475"/>
            <a:ext cx="8520600" cy="1295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ko"/>
              <a:t>MLP is the trained to map the internal activations of a denoising diffusion model network into spatial edge maps</a:t>
            </a:r>
            <a:endParaRPr/>
          </a:p>
          <a:p>
            <a:pPr indent="-342900" lvl="0" marL="457200" rtl="0" algn="l">
              <a:spcBef>
                <a:spcPts val="0"/>
              </a:spcBef>
              <a:spcAft>
                <a:spcPts val="0"/>
              </a:spcAft>
              <a:buSzPts val="1800"/>
              <a:buChar char="●"/>
            </a:pPr>
            <a:r>
              <a:rPr lang="ko"/>
              <a:t>Training objective of our latent edge predictor P is</a:t>
            </a:r>
            <a:endParaRPr/>
          </a:p>
        </p:txBody>
      </p:sp>
      <p:pic>
        <p:nvPicPr>
          <p:cNvPr id="140" name="Google Shape;140;p25"/>
          <p:cNvPicPr preferRelativeResize="0"/>
          <p:nvPr/>
        </p:nvPicPr>
        <p:blipFill>
          <a:blip r:embed="rId3">
            <a:alphaModFix/>
          </a:blip>
          <a:stretch>
            <a:fillRect/>
          </a:stretch>
        </p:blipFill>
        <p:spPr>
          <a:xfrm>
            <a:off x="1719775" y="2238375"/>
            <a:ext cx="4743450" cy="666750"/>
          </a:xfrm>
          <a:prstGeom prst="rect">
            <a:avLst/>
          </a:prstGeom>
          <a:noFill/>
          <a:ln>
            <a:noFill/>
          </a:ln>
        </p:spPr>
      </p:pic>
      <p:sp>
        <p:nvSpPr>
          <p:cNvPr id="141" name="Google Shape;141;p25"/>
          <p:cNvSpPr txBox="1"/>
          <p:nvPr>
            <p:ph idx="1" type="body"/>
          </p:nvPr>
        </p:nvSpPr>
        <p:spPr>
          <a:xfrm>
            <a:off x="380400" y="2986400"/>
            <a:ext cx="8520600" cy="1295100"/>
          </a:xfrm>
          <a:prstGeom prst="rect">
            <a:avLst/>
          </a:prstGeom>
        </p:spPr>
        <p:txBody>
          <a:bodyPr anchorCtr="0" anchor="t" bIns="91425" lIns="91425" spcFirstLastPara="1" rIns="91425" wrap="square" tIns="91425">
            <a:normAutofit/>
          </a:bodyPr>
          <a:lstStyle/>
          <a:p>
            <a:pPr indent="-342900" lvl="0" marL="914400" rtl="0" algn="l">
              <a:spcBef>
                <a:spcPts val="0"/>
              </a:spcBef>
              <a:spcAft>
                <a:spcPts val="0"/>
              </a:spcAft>
              <a:buSzPts val="1800"/>
              <a:buChar char="●"/>
            </a:pPr>
            <a:r>
              <a:rPr lang="ko"/>
              <a:t>For every spatial position (i,j) </a:t>
            </a:r>
            <a:r>
              <a:rPr b="1" lang="ko"/>
              <a:t>F</a:t>
            </a:r>
            <a:r>
              <a:rPr lang="ko"/>
              <a:t>(z</a:t>
            </a:r>
            <a:r>
              <a:rPr lang="ko" sz="1000"/>
              <a:t>t</a:t>
            </a:r>
            <a:r>
              <a:rPr lang="ko"/>
              <a:t> | c,t)</a:t>
            </a:r>
            <a:r>
              <a:rPr lang="ko" sz="1000"/>
              <a:t>i,j </a:t>
            </a:r>
            <a:r>
              <a:rPr lang="ko"/>
              <a:t>is translated to E(e)</a:t>
            </a:r>
            <a:r>
              <a:rPr lang="ko" sz="1000"/>
              <a:t>i,j</a:t>
            </a:r>
            <a:endParaRPr/>
          </a:p>
          <a:p>
            <a:pPr indent="-317500" lvl="1" marL="1371600" rtl="0" algn="l">
              <a:spcBef>
                <a:spcPts val="0"/>
              </a:spcBef>
              <a:spcAft>
                <a:spcPts val="0"/>
              </a:spcAft>
              <a:buSzPts val="1400"/>
              <a:buChar char="○"/>
            </a:pPr>
            <a:r>
              <a:rPr b="1" lang="ko"/>
              <a:t>F</a:t>
            </a:r>
            <a:r>
              <a:rPr lang="ko"/>
              <a:t>(z</a:t>
            </a:r>
            <a:r>
              <a:rPr lang="ko" sz="900"/>
              <a:t>t</a:t>
            </a:r>
            <a:r>
              <a:rPr lang="ko"/>
              <a:t> | c,t)</a:t>
            </a:r>
            <a:r>
              <a:rPr lang="ko" sz="900"/>
              <a:t>i,j</a:t>
            </a:r>
            <a:r>
              <a:rPr lang="ko"/>
              <a:t> = latent pixel at spatial position (i, j)</a:t>
            </a:r>
            <a:endParaRPr/>
          </a:p>
          <a:p>
            <a:pPr indent="-317500" lvl="1" marL="1371600" rtl="0" algn="l">
              <a:spcBef>
                <a:spcPts val="0"/>
              </a:spcBef>
              <a:spcAft>
                <a:spcPts val="0"/>
              </a:spcAft>
              <a:buSzPts val="1400"/>
              <a:buChar char="○"/>
            </a:pPr>
            <a:r>
              <a:rPr lang="ko"/>
              <a:t>E(e)</a:t>
            </a:r>
            <a:r>
              <a:rPr lang="ko" sz="900"/>
              <a:t>i,j</a:t>
            </a:r>
            <a:r>
              <a:rPr lang="ko" sz="1000"/>
              <a:t> </a:t>
            </a:r>
            <a:r>
              <a:rPr lang="ko"/>
              <a:t>= latent edge at spatial position (i,j)</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sz="3300"/>
              <a:t>2.b - Sketch-Guided Text-to-Image Synthesis</a:t>
            </a:r>
            <a:endParaRPr sz="3300"/>
          </a:p>
          <a:p>
            <a:pPr indent="0" lvl="0" marL="0" rtl="0" algn="l">
              <a:spcBef>
                <a:spcPts val="0"/>
              </a:spcBef>
              <a:spcAft>
                <a:spcPts val="0"/>
              </a:spcAft>
              <a:buNone/>
            </a:pPr>
            <a:r>
              <a:t/>
            </a:r>
            <a:endParaRPr/>
          </a:p>
        </p:txBody>
      </p:sp>
      <p:sp>
        <p:nvSpPr>
          <p:cNvPr id="147" name="Google Shape;147;p26"/>
          <p:cNvSpPr txBox="1"/>
          <p:nvPr>
            <p:ph idx="1" type="body"/>
          </p:nvPr>
        </p:nvSpPr>
        <p:spPr>
          <a:xfrm>
            <a:off x="349750" y="1114163"/>
            <a:ext cx="39999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ko" sz="1900"/>
              <a:t>Generates image based on sketch e with a caption c</a:t>
            </a:r>
            <a:endParaRPr sz="1900"/>
          </a:p>
          <a:p>
            <a:pPr indent="-349250" lvl="0" marL="457200" rtl="0" algn="l">
              <a:spcBef>
                <a:spcPts val="0"/>
              </a:spcBef>
              <a:spcAft>
                <a:spcPts val="0"/>
              </a:spcAft>
              <a:buSzPts val="1900"/>
              <a:buChar char="●"/>
            </a:pPr>
            <a:r>
              <a:rPr lang="ko" sz="1900"/>
              <a:t>Start from latent image representation sampled from a uniform Gaussian </a:t>
            </a:r>
            <a:endParaRPr sz="1900"/>
          </a:p>
          <a:p>
            <a:pPr indent="-349250" lvl="0" marL="457200" rtl="0" algn="l">
              <a:spcBef>
                <a:spcPts val="0"/>
              </a:spcBef>
              <a:spcAft>
                <a:spcPts val="0"/>
              </a:spcAft>
              <a:buSzPts val="1900"/>
              <a:buChar char="●"/>
            </a:pPr>
            <a:r>
              <a:rPr lang="ko" sz="1900"/>
              <a:t>Concatenate the intermediate activations to a per-pixel tensor </a:t>
            </a:r>
            <a:r>
              <a:rPr b="1" lang="ko" sz="1800"/>
              <a:t>F</a:t>
            </a:r>
            <a:r>
              <a:rPr lang="ko" sz="1800"/>
              <a:t>(z</a:t>
            </a:r>
            <a:r>
              <a:rPr lang="ko" sz="1000"/>
              <a:t>t</a:t>
            </a:r>
            <a:r>
              <a:rPr lang="ko" sz="1800"/>
              <a:t> | c,t)</a:t>
            </a:r>
            <a:r>
              <a:rPr lang="ko" sz="1000"/>
              <a:t>i,j</a:t>
            </a:r>
            <a:r>
              <a:rPr lang="ko" sz="1800"/>
              <a:t> </a:t>
            </a:r>
            <a:r>
              <a:rPr lang="ko" sz="1900"/>
              <a:t>Then use the pre-trained per-pixel</a:t>
            </a:r>
            <a:endParaRPr sz="1900"/>
          </a:p>
        </p:txBody>
      </p:sp>
      <p:pic>
        <p:nvPicPr>
          <p:cNvPr id="148" name="Google Shape;148;p26"/>
          <p:cNvPicPr preferRelativeResize="0"/>
          <p:nvPr/>
        </p:nvPicPr>
        <p:blipFill rotWithShape="1">
          <a:blip r:embed="rId3">
            <a:alphaModFix/>
          </a:blip>
          <a:srcRect b="57605" l="0" r="63145" t="0"/>
          <a:stretch/>
        </p:blipFill>
        <p:spPr>
          <a:xfrm>
            <a:off x="5511088" y="1152475"/>
            <a:ext cx="2821012" cy="333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sz="3300"/>
              <a:t>2.b - Sketch-Guided Text-to-Image Synthesis</a:t>
            </a:r>
            <a:endParaRPr sz="3300"/>
          </a:p>
          <a:p>
            <a:pPr indent="0" lvl="0" marL="0" rtl="0" algn="l">
              <a:spcBef>
                <a:spcPts val="0"/>
              </a:spcBef>
              <a:spcAft>
                <a:spcPts val="0"/>
              </a:spcAft>
              <a:buNone/>
            </a:pPr>
            <a:r>
              <a:t/>
            </a:r>
            <a:endParaRPr/>
          </a:p>
        </p:txBody>
      </p:sp>
      <p:sp>
        <p:nvSpPr>
          <p:cNvPr id="154" name="Google Shape;154;p27"/>
          <p:cNvSpPr txBox="1"/>
          <p:nvPr>
            <p:ph idx="1" type="body"/>
          </p:nvPr>
        </p:nvSpPr>
        <p:spPr>
          <a:xfrm>
            <a:off x="311700" y="1152475"/>
            <a:ext cx="4120200" cy="36573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ko" sz="1900"/>
              <a:t>Evaluate the anti-gradient(-∇</a:t>
            </a:r>
            <a:r>
              <a:rPr lang="ko" sz="1500"/>
              <a:t>z</a:t>
            </a:r>
            <a:r>
              <a:rPr lang="ko" sz="800"/>
              <a:t>t</a:t>
            </a:r>
            <a:r>
              <a:rPr lang="ko" sz="1800"/>
              <a:t> </a:t>
            </a:r>
            <a:r>
              <a:rPr lang="ko" sz="1900"/>
              <a:t>ℒ) to to bring the edges-guidance to the diffusion process</a:t>
            </a:r>
            <a:endParaRPr sz="1900"/>
          </a:p>
          <a:p>
            <a:pPr indent="-349250" lvl="1" marL="914400" rtl="0" algn="l">
              <a:spcBef>
                <a:spcPts val="0"/>
              </a:spcBef>
              <a:spcAft>
                <a:spcPts val="0"/>
              </a:spcAft>
              <a:buSzPts val="1900"/>
              <a:buChar char="○"/>
            </a:pPr>
            <a:r>
              <a:rPr lang="ko" sz="1900"/>
              <a:t>ℒ: similarity between the current prediction and truth value</a:t>
            </a:r>
            <a:endParaRPr sz="1900"/>
          </a:p>
          <a:p>
            <a:pPr indent="-349250" lvl="1" marL="914400" rtl="0" algn="l">
              <a:spcBef>
                <a:spcPts val="0"/>
              </a:spcBef>
              <a:spcAft>
                <a:spcPts val="0"/>
              </a:spcAft>
              <a:buSzPts val="1900"/>
              <a:buChar char="○"/>
            </a:pPr>
            <a:r>
              <a:rPr lang="ko" sz="1900"/>
              <a:t>Ē: estimation of E</a:t>
            </a:r>
            <a:endParaRPr sz="1900"/>
          </a:p>
          <a:p>
            <a:pPr indent="-349250" lvl="1" marL="914400" rtl="0" algn="l">
              <a:spcBef>
                <a:spcPts val="0"/>
              </a:spcBef>
              <a:spcAft>
                <a:spcPts val="0"/>
              </a:spcAft>
              <a:buSzPts val="1900"/>
              <a:buChar char="○"/>
            </a:pPr>
            <a:r>
              <a:t/>
            </a:r>
            <a:endParaRPr sz="1900"/>
          </a:p>
        </p:txBody>
      </p:sp>
      <p:pic>
        <p:nvPicPr>
          <p:cNvPr id="155" name="Google Shape;155;p27"/>
          <p:cNvPicPr preferRelativeResize="0"/>
          <p:nvPr/>
        </p:nvPicPr>
        <p:blipFill>
          <a:blip r:embed="rId3">
            <a:alphaModFix/>
          </a:blip>
          <a:stretch>
            <a:fillRect/>
          </a:stretch>
        </p:blipFill>
        <p:spPr>
          <a:xfrm>
            <a:off x="5526475" y="1563075"/>
            <a:ext cx="3062275" cy="3151550"/>
          </a:xfrm>
          <a:prstGeom prst="rect">
            <a:avLst/>
          </a:prstGeom>
          <a:noFill/>
          <a:ln>
            <a:noFill/>
          </a:ln>
        </p:spPr>
      </p:pic>
      <p:pic>
        <p:nvPicPr>
          <p:cNvPr id="156" name="Google Shape;156;p27"/>
          <p:cNvPicPr preferRelativeResize="0"/>
          <p:nvPr/>
        </p:nvPicPr>
        <p:blipFill>
          <a:blip r:embed="rId4">
            <a:alphaModFix/>
          </a:blip>
          <a:stretch>
            <a:fillRect/>
          </a:stretch>
        </p:blipFill>
        <p:spPr>
          <a:xfrm>
            <a:off x="1302550" y="3594700"/>
            <a:ext cx="2615525" cy="261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sz="3300"/>
              <a:t>2.b - Sketch-Guided Text-to-Image Synthesis</a:t>
            </a:r>
            <a:endParaRPr sz="3300"/>
          </a:p>
          <a:p>
            <a:pPr indent="0" lvl="0" marL="0" rtl="0" algn="l">
              <a:spcBef>
                <a:spcPts val="0"/>
              </a:spcBef>
              <a:spcAft>
                <a:spcPts val="0"/>
              </a:spcAft>
              <a:buNone/>
            </a:pPr>
            <a:r>
              <a:t/>
            </a:r>
            <a:endParaRPr/>
          </a:p>
        </p:txBody>
      </p:sp>
      <p:sp>
        <p:nvSpPr>
          <p:cNvPr id="162" name="Google Shape;162;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ko" sz="1900"/>
              <a:t>Concatenate the intermediate activations to a per-pixel tensor Then use the pretrained per-pixel</a:t>
            </a:r>
            <a:endParaRPr sz="1900"/>
          </a:p>
          <a:p>
            <a:pPr indent="-349250" lvl="0" marL="457200" rtl="0" algn="l">
              <a:spcBef>
                <a:spcPts val="0"/>
              </a:spcBef>
              <a:spcAft>
                <a:spcPts val="0"/>
              </a:spcAft>
              <a:buSzPts val="1900"/>
              <a:buChar char="●"/>
            </a:pPr>
            <a:r>
              <a:rPr lang="ko" sz="1900"/>
              <a:t>Evaluate the anti-</a:t>
            </a:r>
            <a:r>
              <a:rPr lang="ko" sz="1900"/>
              <a:t>gradient</a:t>
            </a:r>
            <a:r>
              <a:rPr lang="ko" sz="1900"/>
              <a:t> to bring the edges-guidance to the diffusion process</a:t>
            </a:r>
            <a:endParaRPr sz="1900"/>
          </a:p>
        </p:txBody>
      </p:sp>
      <p:pic>
        <p:nvPicPr>
          <p:cNvPr id="163" name="Google Shape;163;p28"/>
          <p:cNvPicPr preferRelativeResize="0"/>
          <p:nvPr/>
        </p:nvPicPr>
        <p:blipFill>
          <a:blip r:embed="rId3">
            <a:alphaModFix/>
          </a:blip>
          <a:stretch>
            <a:fillRect/>
          </a:stretch>
        </p:blipFill>
        <p:spPr>
          <a:xfrm>
            <a:off x="5526475" y="1563075"/>
            <a:ext cx="3062275" cy="3151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sz="3300"/>
              <a:t>2.b - Sketch-Guided Text-to-Image Synthesis</a:t>
            </a:r>
            <a:endParaRPr sz="3300"/>
          </a:p>
          <a:p>
            <a:pPr indent="0" lvl="0" marL="0" rtl="0" algn="l">
              <a:spcBef>
                <a:spcPts val="0"/>
              </a:spcBef>
              <a:spcAft>
                <a:spcPts val="0"/>
              </a:spcAft>
              <a:buNone/>
            </a:pPr>
            <a:r>
              <a:t/>
            </a:r>
            <a:endParaRPr/>
          </a:p>
        </p:txBody>
      </p:sp>
      <p:sp>
        <p:nvSpPr>
          <p:cNvPr id="169" name="Google Shape;169;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ko" sz="1900"/>
              <a:t>In practice the final steps of the reverse </a:t>
            </a:r>
            <a:r>
              <a:rPr lang="ko" sz="1900"/>
              <a:t>denoising</a:t>
            </a:r>
            <a:r>
              <a:rPr lang="ko" sz="1900"/>
              <a:t> process commonly do not affect </a:t>
            </a:r>
            <a:r>
              <a:rPr lang="ko" sz="1900"/>
              <a:t>the</a:t>
            </a:r>
            <a:r>
              <a:rPr lang="ko" sz="1900"/>
              <a:t> geometric layout of the final generated image.</a:t>
            </a:r>
            <a:endParaRPr sz="1900"/>
          </a:p>
          <a:p>
            <a:pPr indent="-349250" lvl="0" marL="457200" rtl="0" algn="l">
              <a:spcBef>
                <a:spcPts val="0"/>
              </a:spcBef>
              <a:spcAft>
                <a:spcPts val="0"/>
              </a:spcAft>
              <a:buSzPts val="1900"/>
              <a:buChar char="●"/>
            </a:pPr>
            <a:r>
              <a:rPr lang="ko" sz="1900"/>
              <a:t>We perform the edge guidance only for the steps t = T, … ,S &gt; 1</a:t>
            </a:r>
            <a:endParaRPr sz="1900"/>
          </a:p>
          <a:p>
            <a:pPr indent="-349250" lvl="1" marL="914400" rtl="0" algn="l">
              <a:spcBef>
                <a:spcPts val="0"/>
              </a:spcBef>
              <a:spcAft>
                <a:spcPts val="0"/>
              </a:spcAft>
              <a:buSzPts val="1900"/>
              <a:buChar char="○"/>
            </a:pPr>
            <a:r>
              <a:rPr lang="ko" sz="1900"/>
              <a:t>Commonly S = 0.5T</a:t>
            </a:r>
            <a:endParaRPr sz="1900"/>
          </a:p>
        </p:txBody>
      </p:sp>
      <p:pic>
        <p:nvPicPr>
          <p:cNvPr id="170" name="Google Shape;170;p29"/>
          <p:cNvPicPr preferRelativeResize="0"/>
          <p:nvPr/>
        </p:nvPicPr>
        <p:blipFill>
          <a:blip r:embed="rId3">
            <a:alphaModFix/>
          </a:blip>
          <a:stretch>
            <a:fillRect/>
          </a:stretch>
        </p:blipFill>
        <p:spPr>
          <a:xfrm>
            <a:off x="5321675" y="1352300"/>
            <a:ext cx="3267075" cy="3362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Implementation</a:t>
            </a:r>
            <a:endParaRPr sz="3950"/>
          </a:p>
        </p:txBody>
      </p:sp>
      <p:sp>
        <p:nvSpPr>
          <p:cNvPr id="176" name="Google Shape;176;p30"/>
          <p:cNvSpPr txBox="1"/>
          <p:nvPr>
            <p:ph idx="1" type="body"/>
          </p:nvPr>
        </p:nvSpPr>
        <p:spPr>
          <a:xfrm>
            <a:off x="311700" y="109920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ko" sz="2000"/>
              <a:t>Sample: Imagenet(class names &amp; captions)</a:t>
            </a:r>
            <a:endParaRPr sz="1500"/>
          </a:p>
          <a:p>
            <a:pPr indent="0" lvl="0" marL="0" rtl="0" algn="l">
              <a:spcBef>
                <a:spcPts val="1200"/>
              </a:spcBef>
              <a:spcAft>
                <a:spcPts val="1200"/>
              </a:spcAft>
              <a:buNone/>
            </a:pPr>
            <a:r>
              <a:t/>
            </a:r>
            <a:endParaRPr/>
          </a:p>
        </p:txBody>
      </p:sp>
      <p:pic>
        <p:nvPicPr>
          <p:cNvPr id="177" name="Google Shape;177;p30"/>
          <p:cNvPicPr preferRelativeResize="0"/>
          <p:nvPr/>
        </p:nvPicPr>
        <p:blipFill>
          <a:blip r:embed="rId3">
            <a:alphaModFix/>
          </a:blip>
          <a:stretch>
            <a:fillRect/>
          </a:stretch>
        </p:blipFill>
        <p:spPr>
          <a:xfrm>
            <a:off x="814125" y="1779277"/>
            <a:ext cx="6941700" cy="1145450"/>
          </a:xfrm>
          <a:prstGeom prst="rect">
            <a:avLst/>
          </a:prstGeom>
          <a:noFill/>
          <a:ln>
            <a:noFill/>
          </a:ln>
        </p:spPr>
      </p:pic>
      <p:pic>
        <p:nvPicPr>
          <p:cNvPr id="178" name="Google Shape;178;p30"/>
          <p:cNvPicPr preferRelativeResize="0"/>
          <p:nvPr/>
        </p:nvPicPr>
        <p:blipFill>
          <a:blip r:embed="rId4">
            <a:alphaModFix/>
          </a:blip>
          <a:stretch>
            <a:fillRect/>
          </a:stretch>
        </p:blipFill>
        <p:spPr>
          <a:xfrm>
            <a:off x="5364150" y="3138925"/>
            <a:ext cx="3000377" cy="1429950"/>
          </a:xfrm>
          <a:prstGeom prst="rect">
            <a:avLst/>
          </a:prstGeom>
          <a:noFill/>
          <a:ln>
            <a:noFill/>
          </a:ln>
        </p:spPr>
      </p:pic>
      <p:sp>
        <p:nvSpPr>
          <p:cNvPr id="179" name="Google Shape;179;p30"/>
          <p:cNvSpPr txBox="1"/>
          <p:nvPr/>
        </p:nvSpPr>
        <p:spPr>
          <a:xfrm>
            <a:off x="4362350" y="4669200"/>
            <a:ext cx="44130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ko" sz="900" u="sng">
                <a:solidFill>
                  <a:srgbClr val="026CA6"/>
                </a:solidFill>
                <a:highlight>
                  <a:srgbClr val="FFFFFF"/>
                </a:highlight>
                <a:hlinkClick r:id="rId5">
                  <a:extLst>
                    <a:ext uri="{A12FA001-AC4F-418D-AE19-62706E023703}">
                      <ahyp:hlinkClr val="tx"/>
                    </a:ext>
                  </a:extLst>
                </a:hlinkClick>
              </a:rPr>
              <a:t>ImageNet: Where have we been? Where are we going?</a:t>
            </a:r>
            <a:r>
              <a:rPr lang="ko" sz="900">
                <a:solidFill>
                  <a:srgbClr val="333333"/>
                </a:solidFill>
                <a:highlight>
                  <a:srgbClr val="FFFFFF"/>
                </a:highlight>
              </a:rPr>
              <a:t> by </a:t>
            </a:r>
            <a:r>
              <a:rPr lang="ko" sz="900">
                <a:solidFill>
                  <a:srgbClr val="333333"/>
                </a:solidFill>
                <a:highlight>
                  <a:srgbClr val="FFFFFF"/>
                </a:highlight>
                <a:latin typeface="Malgun Gothic"/>
                <a:ea typeface="Malgun Gothic"/>
                <a:cs typeface="Malgun Gothic"/>
                <a:sym typeface="Malgun Gothic"/>
              </a:rPr>
              <a:t>LIFEI – FEI &amp; </a:t>
            </a:r>
            <a:r>
              <a:rPr lang="ko" sz="900">
                <a:solidFill>
                  <a:srgbClr val="333333"/>
                </a:solidFill>
                <a:highlight>
                  <a:srgbClr val="FFFFFF"/>
                </a:highlight>
                <a:latin typeface="Malgun Gothic"/>
                <a:ea typeface="Malgun Gothic"/>
                <a:cs typeface="Malgun Gothic"/>
                <a:sym typeface="Malgun Gothic"/>
              </a:rPr>
              <a:t>JIA DING</a:t>
            </a:r>
            <a:r>
              <a:rPr lang="ko" sz="900">
                <a:solidFill>
                  <a:srgbClr val="333333"/>
                </a:solidFill>
                <a:highlight>
                  <a:srgbClr val="FFFFFF"/>
                </a:highlight>
                <a:latin typeface="Malgun Gothic"/>
                <a:ea typeface="Malgun Gothic"/>
                <a:cs typeface="Malgun Gothic"/>
                <a:sym typeface="Malgun Gothic"/>
              </a:rPr>
              <a:t> </a:t>
            </a:r>
            <a:endParaRPr sz="1800">
              <a:solidFill>
                <a:schemeClr val="accent3"/>
              </a:solidFill>
              <a:latin typeface="Malgun Gothic"/>
              <a:ea typeface="Malgun Gothic"/>
              <a:cs typeface="Malgun Gothic"/>
              <a:sym typeface="Malgun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Implementation</a:t>
            </a:r>
            <a:endParaRPr sz="3950"/>
          </a:p>
        </p:txBody>
      </p:sp>
      <p:sp>
        <p:nvSpPr>
          <p:cNvPr id="185" name="Google Shape;18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ko" sz="2000"/>
              <a:t>Edge maps</a:t>
            </a:r>
            <a:endParaRPr sz="2000"/>
          </a:p>
          <a:p>
            <a:pPr indent="-355600" lvl="1" marL="914400" rtl="0" algn="l">
              <a:spcBef>
                <a:spcPts val="0"/>
              </a:spcBef>
              <a:spcAft>
                <a:spcPts val="0"/>
              </a:spcAft>
              <a:buSzPts val="2000"/>
              <a:buChar char="○"/>
            </a:pPr>
            <a:r>
              <a:rPr lang="ko" sz="2000"/>
              <a:t>edge prediction model with threshold of 0.5 </a:t>
            </a:r>
            <a:endParaRPr sz="2000"/>
          </a:p>
          <a:p>
            <a:pPr indent="-355600" lvl="0" marL="457200" rtl="0" algn="l">
              <a:spcBef>
                <a:spcPts val="0"/>
              </a:spcBef>
              <a:spcAft>
                <a:spcPts val="0"/>
              </a:spcAft>
              <a:buSzPts val="2000"/>
              <a:buChar char="●"/>
            </a:pPr>
            <a:r>
              <a:rPr lang="ko" sz="2000"/>
              <a:t>Latent edge predictor</a:t>
            </a:r>
            <a:endParaRPr sz="2000"/>
          </a:p>
          <a:p>
            <a:pPr indent="-336550" lvl="1" marL="914400" rtl="0" algn="l">
              <a:spcBef>
                <a:spcPts val="0"/>
              </a:spcBef>
              <a:spcAft>
                <a:spcPts val="0"/>
              </a:spcAft>
              <a:buSzPts val="1700"/>
              <a:buChar char="○"/>
            </a:pPr>
            <a:r>
              <a:rPr lang="ko" sz="1700"/>
              <a:t>4 fully-connected layers</a:t>
            </a:r>
            <a:endParaRPr sz="1700"/>
          </a:p>
          <a:p>
            <a:pPr indent="-323850" lvl="2" marL="1371600" rtl="0" algn="l">
              <a:spcBef>
                <a:spcPts val="0"/>
              </a:spcBef>
              <a:spcAft>
                <a:spcPts val="0"/>
              </a:spcAft>
              <a:buSzPts val="1500"/>
              <a:buChar char="■"/>
            </a:pPr>
            <a:r>
              <a:rPr lang="ko" sz="1500"/>
              <a:t>batch normalization</a:t>
            </a:r>
            <a:endParaRPr sz="1500"/>
          </a:p>
          <a:p>
            <a:pPr indent="-323850" lvl="2" marL="1371600" rtl="0" algn="l">
              <a:spcBef>
                <a:spcPts val="0"/>
              </a:spcBef>
              <a:spcAft>
                <a:spcPts val="0"/>
              </a:spcAft>
              <a:buSzPts val="1500"/>
              <a:buChar char="■"/>
            </a:pPr>
            <a:r>
              <a:rPr lang="ko" sz="1500"/>
              <a:t>ReLU activation</a:t>
            </a:r>
            <a:endParaRPr sz="1500"/>
          </a:p>
          <a:p>
            <a:pPr indent="-323850" lvl="2" marL="1371600" rtl="0" algn="l">
              <a:spcBef>
                <a:spcPts val="0"/>
              </a:spcBef>
              <a:spcAft>
                <a:spcPts val="0"/>
              </a:spcAft>
              <a:buSzPts val="1500"/>
              <a:buChar char="■"/>
            </a:pPr>
            <a:r>
              <a:rPr lang="ko" sz="1500"/>
              <a:t>hidden dimensions : 512, 256, 128, 64</a:t>
            </a:r>
            <a:endParaRPr sz="1500"/>
          </a:p>
          <a:p>
            <a:pPr indent="-323850" lvl="2" marL="1371600" rtl="0" algn="l">
              <a:spcBef>
                <a:spcPts val="0"/>
              </a:spcBef>
              <a:spcAft>
                <a:spcPts val="0"/>
              </a:spcAft>
              <a:buSzPts val="1500"/>
              <a:buChar char="■"/>
            </a:pPr>
            <a:r>
              <a:rPr lang="ko" sz="1500"/>
              <a:t>output dimensions :  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800"/>
              <a:t>Table of Context</a:t>
            </a:r>
            <a:endParaRPr sz="3800"/>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AutoNum type="arabicPeriod"/>
            </a:pPr>
            <a:r>
              <a:rPr b="1" lang="ko" sz="2000"/>
              <a:t>Prerequisite</a:t>
            </a:r>
            <a:endParaRPr b="1" sz="2000"/>
          </a:p>
          <a:p>
            <a:pPr indent="-330200" lvl="1" marL="914400" rtl="0" algn="l">
              <a:spcBef>
                <a:spcPts val="0"/>
              </a:spcBef>
              <a:spcAft>
                <a:spcPts val="0"/>
              </a:spcAft>
              <a:buSzPts val="1600"/>
              <a:buAutoNum type="alphaLcPeriod"/>
            </a:pPr>
            <a:r>
              <a:rPr lang="ko" sz="1600"/>
              <a:t>Generative Adversarial Network</a:t>
            </a:r>
            <a:endParaRPr sz="1600"/>
          </a:p>
          <a:p>
            <a:pPr indent="-330200" lvl="1" marL="914400" rtl="0" algn="l">
              <a:spcBef>
                <a:spcPts val="0"/>
              </a:spcBef>
              <a:spcAft>
                <a:spcPts val="0"/>
              </a:spcAft>
              <a:buSzPts val="1600"/>
              <a:buAutoNum type="alphaLcPeriod"/>
            </a:pPr>
            <a:r>
              <a:rPr lang="ko" sz="1600"/>
              <a:t>Image-to-Image Translation</a:t>
            </a:r>
            <a:endParaRPr sz="1600"/>
          </a:p>
          <a:p>
            <a:pPr indent="-330200" lvl="1" marL="914400" rtl="0" algn="l">
              <a:spcBef>
                <a:spcPts val="0"/>
              </a:spcBef>
              <a:spcAft>
                <a:spcPts val="0"/>
              </a:spcAft>
              <a:buSzPts val="1600"/>
              <a:buAutoNum type="alphaLcPeriod"/>
            </a:pPr>
            <a:r>
              <a:rPr lang="ko" sz="1600"/>
              <a:t>Diffusion Models</a:t>
            </a:r>
            <a:endParaRPr sz="1600"/>
          </a:p>
          <a:p>
            <a:pPr indent="-355600" lvl="0" marL="457200" rtl="0" algn="l">
              <a:spcBef>
                <a:spcPts val="0"/>
              </a:spcBef>
              <a:spcAft>
                <a:spcPts val="0"/>
              </a:spcAft>
              <a:buSzPts val="2000"/>
              <a:buAutoNum type="arabicPeriod"/>
            </a:pPr>
            <a:r>
              <a:rPr b="1" lang="ko" sz="2000"/>
              <a:t>Method that the paper used</a:t>
            </a:r>
            <a:endParaRPr b="1" sz="2000"/>
          </a:p>
          <a:p>
            <a:pPr indent="-330200" lvl="1" marL="914400" rtl="0" algn="l">
              <a:spcBef>
                <a:spcPts val="0"/>
              </a:spcBef>
              <a:spcAft>
                <a:spcPts val="0"/>
              </a:spcAft>
              <a:buSzPts val="1600"/>
              <a:buAutoNum type="alphaLcPeriod"/>
            </a:pPr>
            <a:r>
              <a:rPr lang="ko" sz="1600"/>
              <a:t>Latent Edge Predictor</a:t>
            </a:r>
            <a:endParaRPr sz="1600"/>
          </a:p>
          <a:p>
            <a:pPr indent="-330200" lvl="1" marL="914400" rtl="0" algn="l">
              <a:spcBef>
                <a:spcPts val="0"/>
              </a:spcBef>
              <a:spcAft>
                <a:spcPts val="0"/>
              </a:spcAft>
              <a:buSzPts val="1600"/>
              <a:buAutoNum type="alphaLcPeriod"/>
            </a:pPr>
            <a:r>
              <a:rPr lang="ko" sz="1600"/>
              <a:t>Sketch-Guided Text-to-Image Synthesis</a:t>
            </a:r>
            <a:endParaRPr sz="1600"/>
          </a:p>
          <a:p>
            <a:pPr indent="-355600" lvl="0" marL="457200" rtl="0" algn="l">
              <a:spcBef>
                <a:spcPts val="0"/>
              </a:spcBef>
              <a:spcAft>
                <a:spcPts val="0"/>
              </a:spcAft>
              <a:buSzPts val="2000"/>
              <a:buAutoNum type="arabicPeriod"/>
            </a:pPr>
            <a:r>
              <a:rPr b="1" lang="ko" sz="2000"/>
              <a:t>Experiment</a:t>
            </a:r>
            <a:endParaRPr b="1" sz="1600"/>
          </a:p>
          <a:p>
            <a:pPr indent="-330200" lvl="1" marL="914400" rtl="0" algn="l">
              <a:spcBef>
                <a:spcPts val="0"/>
              </a:spcBef>
              <a:spcAft>
                <a:spcPts val="0"/>
              </a:spcAft>
              <a:buSzPts val="1600"/>
              <a:buAutoNum type="alphaLcPeriod"/>
            </a:pPr>
            <a:r>
              <a:rPr lang="ko" sz="1600"/>
              <a:t>introduction of the experiments </a:t>
            </a:r>
            <a:endParaRPr sz="1600"/>
          </a:p>
          <a:p>
            <a:pPr indent="-330200" lvl="1" marL="914400" rtl="0" algn="l">
              <a:spcBef>
                <a:spcPts val="0"/>
              </a:spcBef>
              <a:spcAft>
                <a:spcPts val="0"/>
              </a:spcAft>
              <a:buSzPts val="1600"/>
              <a:buAutoNum type="alphaLcPeriod"/>
            </a:pPr>
            <a:r>
              <a:rPr lang="ko" sz="1600"/>
              <a:t>result</a:t>
            </a:r>
            <a:endParaRPr sz="1600"/>
          </a:p>
          <a:p>
            <a:pPr indent="0" lvl="0" marL="0" rtl="0" algn="l">
              <a:spcBef>
                <a:spcPts val="1200"/>
              </a:spcBef>
              <a:spcAft>
                <a:spcPts val="1200"/>
              </a:spcAft>
              <a:buNone/>
            </a:pPr>
            <a:r>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Implementation</a:t>
            </a:r>
            <a:endParaRPr sz="3950"/>
          </a:p>
        </p:txBody>
      </p:sp>
      <p:sp>
        <p:nvSpPr>
          <p:cNvPr id="191" name="Google Shape;191;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ko" sz="2000"/>
              <a:t>Denoising model</a:t>
            </a:r>
            <a:endParaRPr sz="2000"/>
          </a:p>
          <a:p>
            <a:pPr indent="-355600" lvl="1" marL="914400" rtl="0" algn="l">
              <a:spcBef>
                <a:spcPts val="0"/>
              </a:spcBef>
              <a:spcAft>
                <a:spcPts val="0"/>
              </a:spcAft>
              <a:buSzPts val="2000"/>
              <a:buChar char="○"/>
            </a:pPr>
            <a:r>
              <a:rPr lang="ko" sz="2000"/>
              <a:t>9 different layer across the network</a:t>
            </a:r>
            <a:endParaRPr sz="2000"/>
          </a:p>
          <a:p>
            <a:pPr indent="-355600" lvl="2" marL="1371600" rtl="0" algn="l">
              <a:spcBef>
                <a:spcPts val="0"/>
              </a:spcBef>
              <a:spcAft>
                <a:spcPts val="0"/>
              </a:spcAft>
              <a:buSzPts val="2000"/>
              <a:buChar char="■"/>
            </a:pPr>
            <a:r>
              <a:rPr lang="ko" sz="2000"/>
              <a:t>input block : layers 2,4,8 </a:t>
            </a:r>
            <a:endParaRPr sz="2000"/>
          </a:p>
          <a:p>
            <a:pPr indent="-355600" lvl="2" marL="1371600" rtl="0" algn="l">
              <a:spcBef>
                <a:spcPts val="0"/>
              </a:spcBef>
              <a:spcAft>
                <a:spcPts val="0"/>
              </a:spcAft>
              <a:buSzPts val="2000"/>
              <a:buChar char="■"/>
            </a:pPr>
            <a:r>
              <a:rPr lang="ko" sz="2000"/>
              <a:t>middle block : layers 0, 1, 2</a:t>
            </a:r>
            <a:endParaRPr sz="2000"/>
          </a:p>
          <a:p>
            <a:pPr indent="-355600" lvl="2" marL="1371600" rtl="0" algn="l">
              <a:spcBef>
                <a:spcPts val="0"/>
              </a:spcBef>
              <a:spcAft>
                <a:spcPts val="0"/>
              </a:spcAft>
              <a:buSzPts val="2000"/>
              <a:buChar char="■"/>
            </a:pPr>
            <a:r>
              <a:rPr lang="ko" sz="2000"/>
              <a:t>output block : layers 2, 4, 8</a:t>
            </a:r>
            <a:endParaRPr sz="2000"/>
          </a:p>
          <a:p>
            <a:pPr indent="-355600" lvl="0" marL="457200" rtl="0" algn="l">
              <a:spcBef>
                <a:spcPts val="0"/>
              </a:spcBef>
              <a:spcAft>
                <a:spcPts val="0"/>
              </a:spcAft>
              <a:buSzPts val="2000"/>
              <a:buChar char="●"/>
            </a:pPr>
            <a:r>
              <a:rPr lang="ko" sz="2000"/>
              <a:t>Training</a:t>
            </a:r>
            <a:endParaRPr sz="2000"/>
          </a:p>
          <a:p>
            <a:pPr indent="-355600" lvl="1" marL="914400" rtl="0" algn="l">
              <a:spcBef>
                <a:spcPts val="0"/>
              </a:spcBef>
              <a:spcAft>
                <a:spcPts val="0"/>
              </a:spcAft>
              <a:buSzPts val="2000"/>
              <a:buChar char="○"/>
            </a:pPr>
            <a:r>
              <a:rPr lang="ko" sz="2000"/>
              <a:t>Performed for 3000 steps in Adam </a:t>
            </a:r>
            <a:r>
              <a:rPr lang="ko" sz="2000"/>
              <a:t>optimizer</a:t>
            </a:r>
            <a:endParaRPr sz="2000"/>
          </a:p>
          <a:p>
            <a:pPr indent="-355600" lvl="1" marL="914400" rtl="0" algn="l">
              <a:spcBef>
                <a:spcPts val="0"/>
              </a:spcBef>
              <a:spcAft>
                <a:spcPts val="0"/>
              </a:spcAft>
              <a:buSzPts val="2000"/>
              <a:buChar char="○"/>
            </a:pPr>
            <a:r>
              <a:rPr lang="ko" sz="2000"/>
              <a:t>Batch size = 16 (Takes less than hour in single A100 GPU)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Implementation</a:t>
            </a:r>
            <a:endParaRPr sz="3950"/>
          </a:p>
        </p:txBody>
      </p:sp>
      <p:sp>
        <p:nvSpPr>
          <p:cNvPr id="197" name="Google Shape;19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ko" sz="2000"/>
              <a:t>parameters for Inference</a:t>
            </a:r>
            <a:endParaRPr sz="2000"/>
          </a:p>
          <a:p>
            <a:pPr indent="-355600" lvl="1" marL="914400" rtl="0" algn="l">
              <a:spcBef>
                <a:spcPts val="0"/>
              </a:spcBef>
              <a:spcAft>
                <a:spcPts val="0"/>
              </a:spcAft>
              <a:buSzPts val="2000"/>
              <a:buChar char="○"/>
            </a:pPr>
            <a:r>
              <a:rPr lang="ko" sz="2000"/>
              <a:t>β = 1.6</a:t>
            </a:r>
            <a:endParaRPr sz="2000"/>
          </a:p>
          <a:p>
            <a:pPr indent="-355600" lvl="2" marL="1371600" rtl="0" algn="l">
              <a:spcBef>
                <a:spcPts val="0"/>
              </a:spcBef>
              <a:spcAft>
                <a:spcPts val="0"/>
              </a:spcAft>
              <a:buSzPts val="2000"/>
              <a:buChar char="■"/>
            </a:pPr>
            <a:r>
              <a:rPr lang="ko" sz="2000"/>
              <a:t>β : edge guidance </a:t>
            </a:r>
            <a:r>
              <a:rPr lang="ko" sz="2000"/>
              <a:t>scale</a:t>
            </a:r>
            <a:endParaRPr sz="2000"/>
          </a:p>
          <a:p>
            <a:pPr indent="-355600" lvl="1" marL="914400" rtl="0" algn="l">
              <a:spcBef>
                <a:spcPts val="0"/>
              </a:spcBef>
              <a:spcAft>
                <a:spcPts val="0"/>
              </a:spcAft>
              <a:buSzPts val="2000"/>
              <a:buChar char="○"/>
            </a:pPr>
            <a:r>
              <a:rPr lang="ko" sz="2000"/>
              <a:t>S = 0.5T</a:t>
            </a:r>
            <a:endParaRPr sz="2000"/>
          </a:p>
          <a:p>
            <a:pPr indent="-355600" lvl="2" marL="1371600" rtl="0" algn="l">
              <a:spcBef>
                <a:spcPts val="0"/>
              </a:spcBef>
              <a:spcAft>
                <a:spcPts val="0"/>
              </a:spcAft>
              <a:buSzPts val="2000"/>
              <a:buChar char="■"/>
            </a:pPr>
            <a:r>
              <a:rPr lang="ko" sz="2000"/>
              <a:t>S : </a:t>
            </a:r>
            <a:r>
              <a:rPr lang="ko" sz="2000"/>
              <a:t>guidance</a:t>
            </a:r>
            <a:r>
              <a:rPr lang="ko" sz="2000"/>
              <a:t> stop step</a:t>
            </a:r>
            <a:endParaRPr sz="2000"/>
          </a:p>
          <a:p>
            <a:pPr indent="-355600" lvl="2" marL="1371600" rtl="0" algn="l">
              <a:spcBef>
                <a:spcPts val="0"/>
              </a:spcBef>
              <a:spcAft>
                <a:spcPts val="0"/>
              </a:spcAft>
              <a:buSzPts val="2000"/>
              <a:buChar char="■"/>
            </a:pPr>
            <a:r>
              <a:rPr lang="ko" sz="2000"/>
              <a:t>T : number of </a:t>
            </a:r>
            <a:r>
              <a:rPr lang="ko" sz="2000"/>
              <a:t>denoising</a:t>
            </a:r>
            <a:r>
              <a:rPr lang="ko" sz="2000"/>
              <a:t> steps</a:t>
            </a:r>
            <a:endParaRPr sz="2000"/>
          </a:p>
          <a:p>
            <a:pPr indent="-355600" lvl="1" marL="914400" rtl="0" algn="l">
              <a:spcBef>
                <a:spcPts val="0"/>
              </a:spcBef>
              <a:spcAft>
                <a:spcPts val="0"/>
              </a:spcAft>
              <a:buSzPts val="2000"/>
              <a:buChar char="○"/>
            </a:pPr>
            <a:r>
              <a:rPr lang="ko" sz="2000"/>
              <a:t>prompt-conditioning = 8</a:t>
            </a:r>
            <a:endParaRPr sz="2000"/>
          </a:p>
          <a:p>
            <a:pPr indent="-355600" lvl="2" marL="1371600" rtl="0" algn="l">
              <a:spcBef>
                <a:spcPts val="0"/>
              </a:spcBef>
              <a:spcAft>
                <a:spcPts val="0"/>
              </a:spcAft>
              <a:buSzPts val="2000"/>
              <a:buChar char="■"/>
            </a:pPr>
            <a:r>
              <a:rPr lang="ko" sz="2000"/>
              <a:t>prompt-conditioning : Classifier-free guidance scale in DDPm</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00"/>
              <a:t>Result</a:t>
            </a:r>
            <a:endParaRPr sz="3900"/>
          </a:p>
        </p:txBody>
      </p:sp>
      <p:pic>
        <p:nvPicPr>
          <p:cNvPr id="203" name="Google Shape;203;p34"/>
          <p:cNvPicPr preferRelativeResize="0"/>
          <p:nvPr/>
        </p:nvPicPr>
        <p:blipFill>
          <a:blip r:embed="rId3">
            <a:alphaModFix/>
          </a:blip>
          <a:stretch>
            <a:fillRect/>
          </a:stretch>
        </p:blipFill>
        <p:spPr>
          <a:xfrm>
            <a:off x="252789" y="1771202"/>
            <a:ext cx="8638426" cy="2178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00"/>
              <a:t>Result</a:t>
            </a:r>
            <a:endParaRPr sz="3900"/>
          </a:p>
        </p:txBody>
      </p:sp>
      <p:pic>
        <p:nvPicPr>
          <p:cNvPr id="209" name="Google Shape;209;p35"/>
          <p:cNvPicPr preferRelativeResize="0"/>
          <p:nvPr/>
        </p:nvPicPr>
        <p:blipFill>
          <a:blip r:embed="rId3">
            <a:alphaModFix/>
          </a:blip>
          <a:stretch>
            <a:fillRect/>
          </a:stretch>
        </p:blipFill>
        <p:spPr>
          <a:xfrm>
            <a:off x="1447800" y="1255700"/>
            <a:ext cx="6248400" cy="3209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445025"/>
            <a:ext cx="8520600" cy="79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VS SDEdit</a:t>
            </a:r>
            <a:endParaRPr sz="3950"/>
          </a:p>
        </p:txBody>
      </p:sp>
      <p:sp>
        <p:nvSpPr>
          <p:cNvPr id="215" name="Google Shape;215;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000"/>
              </a:spcBef>
              <a:spcAft>
                <a:spcPts val="0"/>
              </a:spcAft>
              <a:buClr>
                <a:schemeClr val="dk1"/>
              </a:buClr>
              <a:buSzPts val="2400"/>
              <a:buChar char="●"/>
            </a:pPr>
            <a:r>
              <a:rPr lang="ko" sz="2400">
                <a:solidFill>
                  <a:schemeClr val="dk1"/>
                </a:solidFill>
              </a:rPr>
              <a:t>Diffusion model with sketch</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ko" sz="2400">
                <a:solidFill>
                  <a:schemeClr val="dk1"/>
                </a:solidFill>
              </a:rPr>
              <a:t>The degree of inserted noise, t decides the generated image’s style</a:t>
            </a:r>
            <a:endParaRPr sz="2400">
              <a:solidFill>
                <a:schemeClr val="dk1"/>
              </a:solidFill>
            </a:endParaRPr>
          </a:p>
          <a:p>
            <a:pPr indent="-381000" lvl="1" marL="914400" rtl="0" algn="l">
              <a:lnSpc>
                <a:spcPct val="90000"/>
              </a:lnSpc>
              <a:spcBef>
                <a:spcPts val="0"/>
              </a:spcBef>
              <a:spcAft>
                <a:spcPts val="0"/>
              </a:spcAft>
              <a:buClr>
                <a:schemeClr val="dk1"/>
              </a:buClr>
              <a:buSzPts val="2400"/>
              <a:buChar char="○"/>
            </a:pPr>
            <a:r>
              <a:rPr lang="ko" sz="2400">
                <a:solidFill>
                  <a:schemeClr val="dk1"/>
                </a:solidFill>
              </a:rPr>
              <a:t>Higher t makes image more realistic</a:t>
            </a:r>
            <a:endParaRPr sz="2400">
              <a:solidFill>
                <a:schemeClr val="dk1"/>
              </a:solidFill>
            </a:endParaRPr>
          </a:p>
          <a:p>
            <a:pPr indent="-381000" lvl="1" marL="914400" rtl="0" algn="l">
              <a:lnSpc>
                <a:spcPct val="90000"/>
              </a:lnSpc>
              <a:spcBef>
                <a:spcPts val="0"/>
              </a:spcBef>
              <a:spcAft>
                <a:spcPts val="0"/>
              </a:spcAft>
              <a:buClr>
                <a:schemeClr val="dk1"/>
              </a:buClr>
              <a:buSzPts val="2400"/>
              <a:buChar char="○"/>
            </a:pPr>
            <a:r>
              <a:rPr lang="ko" sz="2400">
                <a:solidFill>
                  <a:schemeClr val="dk1"/>
                </a:solidFill>
              </a:rPr>
              <a:t>Lower t makes image more faithful</a:t>
            </a:r>
            <a:endParaRPr sz="2400">
              <a:solidFill>
                <a:schemeClr val="dk1"/>
              </a:solidFill>
            </a:endParaRPr>
          </a:p>
          <a:p>
            <a:pPr indent="0" lvl="0" marL="0" rtl="0" algn="l">
              <a:lnSpc>
                <a:spcPct val="90000"/>
              </a:lnSpc>
              <a:spcBef>
                <a:spcPts val="1000"/>
              </a:spcBef>
              <a:spcAft>
                <a:spcPts val="0"/>
              </a:spcAft>
              <a:buNone/>
            </a:pPr>
            <a:r>
              <a:t/>
            </a:r>
            <a:endParaRPr sz="2400"/>
          </a:p>
        </p:txBody>
      </p:sp>
      <p:pic>
        <p:nvPicPr>
          <p:cNvPr id="216" name="Google Shape;216;p36"/>
          <p:cNvPicPr preferRelativeResize="0"/>
          <p:nvPr/>
        </p:nvPicPr>
        <p:blipFill>
          <a:blip r:embed="rId3">
            <a:alphaModFix/>
          </a:blip>
          <a:stretch>
            <a:fillRect/>
          </a:stretch>
        </p:blipFill>
        <p:spPr>
          <a:xfrm>
            <a:off x="3907473" y="3120950"/>
            <a:ext cx="5080250" cy="1842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445025"/>
            <a:ext cx="8520600" cy="79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VS SDEdit</a:t>
            </a:r>
            <a:endParaRPr sz="3950"/>
          </a:p>
        </p:txBody>
      </p:sp>
      <p:sp>
        <p:nvSpPr>
          <p:cNvPr id="222" name="Google Shape;22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000"/>
              </a:spcBef>
              <a:spcAft>
                <a:spcPts val="0"/>
              </a:spcAft>
              <a:buClr>
                <a:schemeClr val="dk1"/>
              </a:buClr>
              <a:buSzPts val="2400"/>
              <a:buChar char="●"/>
            </a:pPr>
            <a:r>
              <a:rPr lang="ko" sz="2400">
                <a:solidFill>
                  <a:schemeClr val="dk1"/>
                </a:solidFill>
              </a:rPr>
              <a:t>Both </a:t>
            </a:r>
            <a:r>
              <a:rPr lang="ko" sz="2400">
                <a:solidFill>
                  <a:schemeClr val="dk1"/>
                </a:solidFill>
              </a:rPr>
              <a:t>t size have a problem</a:t>
            </a:r>
            <a:endParaRPr sz="2400">
              <a:solidFill>
                <a:schemeClr val="dk1"/>
              </a:solidFill>
            </a:endParaRPr>
          </a:p>
          <a:p>
            <a:pPr indent="-381000" lvl="1" marL="914400" rtl="0" algn="l">
              <a:lnSpc>
                <a:spcPct val="90000"/>
              </a:lnSpc>
              <a:spcBef>
                <a:spcPts val="0"/>
              </a:spcBef>
              <a:spcAft>
                <a:spcPts val="0"/>
              </a:spcAft>
              <a:buClr>
                <a:schemeClr val="dk1"/>
              </a:buClr>
              <a:buSzPts val="2400"/>
              <a:buChar char="○"/>
            </a:pPr>
            <a:r>
              <a:rPr lang="ko" sz="2400">
                <a:solidFill>
                  <a:schemeClr val="dk1"/>
                </a:solidFill>
              </a:rPr>
              <a:t>Higher t decreases the </a:t>
            </a:r>
            <a:r>
              <a:rPr lang="ko" sz="2400">
                <a:solidFill>
                  <a:schemeClr val="dk1"/>
                </a:solidFill>
              </a:rPr>
              <a:t>fidelity</a:t>
            </a:r>
            <a:r>
              <a:rPr lang="ko" sz="2400">
                <a:solidFill>
                  <a:schemeClr val="dk1"/>
                </a:solidFill>
              </a:rPr>
              <a:t> to the input sketch</a:t>
            </a:r>
            <a:endParaRPr sz="2400">
              <a:solidFill>
                <a:schemeClr val="dk1"/>
              </a:solidFill>
            </a:endParaRPr>
          </a:p>
          <a:p>
            <a:pPr indent="-381000" lvl="1" marL="914400" rtl="0" algn="l">
              <a:lnSpc>
                <a:spcPct val="90000"/>
              </a:lnSpc>
              <a:spcBef>
                <a:spcPts val="0"/>
              </a:spcBef>
              <a:spcAft>
                <a:spcPts val="0"/>
              </a:spcAft>
              <a:buClr>
                <a:schemeClr val="dk1"/>
              </a:buClr>
              <a:buSzPts val="2400"/>
              <a:buChar char="○"/>
            </a:pPr>
            <a:r>
              <a:rPr lang="ko" sz="2400">
                <a:solidFill>
                  <a:schemeClr val="dk1"/>
                </a:solidFill>
              </a:rPr>
              <a:t>Lower t struggles to add texture in the output</a:t>
            </a:r>
            <a:endParaRPr sz="2400">
              <a:solidFill>
                <a:schemeClr val="dk1"/>
              </a:solidFill>
            </a:endParaRPr>
          </a:p>
          <a:p>
            <a:pPr indent="0" lvl="0" marL="0" rtl="0" algn="l">
              <a:lnSpc>
                <a:spcPct val="90000"/>
              </a:lnSpc>
              <a:spcBef>
                <a:spcPts val="1000"/>
              </a:spcBef>
              <a:spcAft>
                <a:spcPts val="0"/>
              </a:spcAft>
              <a:buNone/>
            </a:pPr>
            <a:r>
              <a:t/>
            </a:r>
            <a:endParaRPr sz="2400"/>
          </a:p>
        </p:txBody>
      </p:sp>
      <p:pic>
        <p:nvPicPr>
          <p:cNvPr id="223" name="Google Shape;223;p37"/>
          <p:cNvPicPr preferRelativeResize="0"/>
          <p:nvPr/>
        </p:nvPicPr>
        <p:blipFill>
          <a:blip r:embed="rId3">
            <a:alphaModFix/>
          </a:blip>
          <a:stretch>
            <a:fillRect/>
          </a:stretch>
        </p:blipFill>
        <p:spPr>
          <a:xfrm>
            <a:off x="3907473" y="3120950"/>
            <a:ext cx="5080250" cy="1842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sz="4400"/>
              <a:t>VS pix2pix</a:t>
            </a:r>
            <a:endParaRPr/>
          </a:p>
        </p:txBody>
      </p:sp>
      <p:sp>
        <p:nvSpPr>
          <p:cNvPr id="229" name="Google Shape;229;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0" marL="457200" rtl="0" algn="l">
              <a:lnSpc>
                <a:spcPct val="90000"/>
              </a:lnSpc>
              <a:spcBef>
                <a:spcPts val="1000"/>
              </a:spcBef>
              <a:spcAft>
                <a:spcPts val="0"/>
              </a:spcAft>
              <a:buClr>
                <a:schemeClr val="dk1"/>
              </a:buClr>
              <a:buSzPts val="2800"/>
              <a:buChar char="●"/>
            </a:pPr>
            <a:r>
              <a:rPr lang="ko" sz="2800">
                <a:solidFill>
                  <a:schemeClr val="dk1"/>
                </a:solidFill>
              </a:rPr>
              <a:t>Pix2pix</a:t>
            </a:r>
            <a:endParaRPr sz="2800">
              <a:solidFill>
                <a:schemeClr val="dk1"/>
              </a:solidFill>
            </a:endParaRPr>
          </a:p>
          <a:p>
            <a:pPr indent="-406400" lvl="1" marL="914400" rtl="0" algn="l">
              <a:lnSpc>
                <a:spcPct val="90000"/>
              </a:lnSpc>
              <a:spcBef>
                <a:spcPts val="0"/>
              </a:spcBef>
              <a:spcAft>
                <a:spcPts val="0"/>
              </a:spcAft>
              <a:buClr>
                <a:schemeClr val="dk1"/>
              </a:buClr>
              <a:buSzPts val="2800"/>
              <a:buChar char="○"/>
            </a:pPr>
            <a:r>
              <a:rPr lang="ko" sz="2800">
                <a:solidFill>
                  <a:schemeClr val="dk1"/>
                </a:solidFill>
              </a:rPr>
              <a:t>Based on CGAN</a:t>
            </a:r>
            <a:endParaRPr sz="2800">
              <a:solidFill>
                <a:schemeClr val="dk1"/>
              </a:solidFill>
            </a:endParaRPr>
          </a:p>
          <a:p>
            <a:pPr indent="-406400" lvl="1" marL="914400" rtl="0" algn="l">
              <a:lnSpc>
                <a:spcPct val="90000"/>
              </a:lnSpc>
              <a:spcBef>
                <a:spcPts val="0"/>
              </a:spcBef>
              <a:spcAft>
                <a:spcPts val="0"/>
              </a:spcAft>
              <a:buClr>
                <a:schemeClr val="dk1"/>
              </a:buClr>
              <a:buSzPts val="2800"/>
              <a:buChar char="○"/>
            </a:pPr>
            <a:r>
              <a:rPr lang="ko" sz="2800">
                <a:solidFill>
                  <a:schemeClr val="dk1"/>
                </a:solidFill>
              </a:rPr>
              <a:t>Self-supervised method, trained on pairs of images</a:t>
            </a:r>
            <a:endParaRPr sz="2800">
              <a:solidFill>
                <a:schemeClr val="dk1"/>
              </a:solidFill>
            </a:endParaRPr>
          </a:p>
          <a:p>
            <a:pPr indent="0" lvl="0" marL="0" rtl="0" algn="l">
              <a:spcBef>
                <a:spcPts val="0"/>
              </a:spcBef>
              <a:spcAft>
                <a:spcPts val="1200"/>
              </a:spcAft>
              <a:buNone/>
            </a:pPr>
            <a:r>
              <a:t/>
            </a:r>
            <a:endParaRPr/>
          </a:p>
        </p:txBody>
      </p:sp>
      <p:pic>
        <p:nvPicPr>
          <p:cNvPr id="230" name="Google Shape;230;p38"/>
          <p:cNvPicPr preferRelativeResize="0"/>
          <p:nvPr/>
        </p:nvPicPr>
        <p:blipFill>
          <a:blip r:embed="rId3">
            <a:alphaModFix/>
          </a:blip>
          <a:stretch>
            <a:fillRect/>
          </a:stretch>
        </p:blipFill>
        <p:spPr>
          <a:xfrm>
            <a:off x="4664575" y="2571750"/>
            <a:ext cx="3979351" cy="2108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6" name="Google Shape;236;p39"/>
          <p:cNvPicPr preferRelativeResize="0"/>
          <p:nvPr/>
        </p:nvPicPr>
        <p:blipFill>
          <a:blip r:embed="rId3">
            <a:alphaModFix/>
          </a:blip>
          <a:stretch>
            <a:fillRect/>
          </a:stretch>
        </p:blipFill>
        <p:spPr>
          <a:xfrm>
            <a:off x="390525" y="1128713"/>
            <a:ext cx="8362950" cy="2886075"/>
          </a:xfrm>
          <a:prstGeom prst="rect">
            <a:avLst/>
          </a:prstGeom>
          <a:noFill/>
          <a:ln>
            <a:noFill/>
          </a:ln>
        </p:spPr>
      </p:pic>
      <p:sp>
        <p:nvSpPr>
          <p:cNvPr id="237" name="Google Shape;2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sz="4400"/>
              <a:t>VS pix2pix</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ko" sz="4400"/>
              <a:t>VS pix2pix</a:t>
            </a:r>
            <a:endParaRPr/>
          </a:p>
        </p:txBody>
      </p:sp>
      <p:sp>
        <p:nvSpPr>
          <p:cNvPr id="243" name="Google Shape;243;p4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406400" lvl="1" marL="914400" rtl="0" algn="l">
              <a:lnSpc>
                <a:spcPct val="90000"/>
              </a:lnSpc>
              <a:spcBef>
                <a:spcPts val="1000"/>
              </a:spcBef>
              <a:spcAft>
                <a:spcPts val="0"/>
              </a:spcAft>
              <a:buClr>
                <a:schemeClr val="dk1"/>
              </a:buClr>
              <a:buSzPts val="2800"/>
              <a:buChar char="○"/>
            </a:pPr>
            <a:r>
              <a:rPr lang="ko" sz="2400">
                <a:solidFill>
                  <a:schemeClr val="dk1"/>
                </a:solidFill>
              </a:rPr>
              <a:t>Works well only on sketches lay within the domain of training data</a:t>
            </a:r>
            <a:endParaRPr sz="2400">
              <a:solidFill>
                <a:schemeClr val="dk1"/>
              </a:solidFill>
            </a:endParaRPr>
          </a:p>
          <a:p>
            <a:pPr indent="-406400" lvl="1" marL="914400" rtl="0" algn="l">
              <a:lnSpc>
                <a:spcPct val="90000"/>
              </a:lnSpc>
              <a:spcBef>
                <a:spcPts val="0"/>
              </a:spcBef>
              <a:spcAft>
                <a:spcPts val="0"/>
              </a:spcAft>
              <a:buClr>
                <a:schemeClr val="dk1"/>
              </a:buClr>
              <a:buSzPts val="2800"/>
              <a:buChar char="○"/>
            </a:pPr>
            <a:r>
              <a:rPr lang="ko" sz="2400">
                <a:solidFill>
                  <a:schemeClr val="dk1"/>
                </a:solidFill>
              </a:rPr>
              <a:t>Fails on out-of domain, hand-drawn sketches</a:t>
            </a:r>
            <a:endParaRPr sz="2400">
              <a:solidFill>
                <a:schemeClr val="dk1"/>
              </a:solidFill>
            </a:endParaRPr>
          </a:p>
          <a:p>
            <a:pPr indent="0" lvl="0" marL="0" rtl="0" algn="l">
              <a:spcBef>
                <a:spcPts val="0"/>
              </a:spcBef>
              <a:spcAft>
                <a:spcPts val="1200"/>
              </a:spcAft>
              <a:buNone/>
            </a:pPr>
            <a:r>
              <a:t/>
            </a:r>
            <a:endParaRPr/>
          </a:p>
        </p:txBody>
      </p:sp>
      <p:pic>
        <p:nvPicPr>
          <p:cNvPr id="244" name="Google Shape;244;p40"/>
          <p:cNvPicPr preferRelativeResize="0"/>
          <p:nvPr/>
        </p:nvPicPr>
        <p:blipFill>
          <a:blip r:embed="rId3">
            <a:alphaModFix/>
          </a:blip>
          <a:stretch>
            <a:fillRect/>
          </a:stretch>
        </p:blipFill>
        <p:spPr>
          <a:xfrm>
            <a:off x="4817450" y="1504050"/>
            <a:ext cx="3754425" cy="3216291"/>
          </a:xfrm>
          <a:prstGeom prst="rect">
            <a:avLst/>
          </a:prstGeom>
          <a:noFill/>
          <a:ln>
            <a:noFill/>
          </a:ln>
        </p:spPr>
      </p:pic>
      <p:sp>
        <p:nvSpPr>
          <p:cNvPr id="245" name="Google Shape;245;p40"/>
          <p:cNvSpPr txBox="1"/>
          <p:nvPr/>
        </p:nvSpPr>
        <p:spPr>
          <a:xfrm>
            <a:off x="1089825" y="40536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u="sng">
                <a:solidFill>
                  <a:schemeClr val="hlink"/>
                </a:solidFill>
                <a:hlinkClick r:id="rId4"/>
              </a:rPr>
              <a:t>https://affinelayer.com/pixsrv/</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000"/>
              <a:t>VS PITI(</a:t>
            </a:r>
            <a:r>
              <a:rPr lang="ko" sz="3000"/>
              <a:t>Pretraining is All You Need for Image-to Image Translation)</a:t>
            </a:r>
            <a:endParaRPr sz="3000"/>
          </a:p>
        </p:txBody>
      </p:sp>
      <p:sp>
        <p:nvSpPr>
          <p:cNvPr id="251" name="Google Shape;251;p41"/>
          <p:cNvSpPr txBox="1"/>
          <p:nvPr>
            <p:ph idx="1" type="body"/>
          </p:nvPr>
        </p:nvSpPr>
        <p:spPr>
          <a:xfrm>
            <a:off x="311700" y="1678775"/>
            <a:ext cx="8520600" cy="28902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000"/>
              </a:spcBef>
              <a:spcAft>
                <a:spcPts val="0"/>
              </a:spcAft>
              <a:buClr>
                <a:schemeClr val="dk1"/>
              </a:buClr>
              <a:buSzPts val="2400"/>
              <a:buChar char="●"/>
            </a:pPr>
            <a:r>
              <a:rPr lang="ko" sz="2400">
                <a:solidFill>
                  <a:schemeClr val="dk1"/>
                </a:solidFill>
              </a:rPr>
              <a:t>Trains a dedicated encoder to map the guiding image into the latent space of the pretrained unconditional diffusion model</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ko" sz="2400">
                <a:solidFill>
                  <a:schemeClr val="dk1"/>
                </a:solidFill>
              </a:rPr>
              <a:t>Uses 2-level fine-tuning</a:t>
            </a:r>
            <a:endParaRPr sz="2400">
              <a:solidFill>
                <a:schemeClr val="dk1"/>
              </a:solidFill>
            </a:endParaRPr>
          </a:p>
          <a:p>
            <a:pPr indent="-361950" lvl="1" marL="914400" rtl="0" algn="l">
              <a:lnSpc>
                <a:spcPct val="90000"/>
              </a:lnSpc>
              <a:spcBef>
                <a:spcPts val="0"/>
              </a:spcBef>
              <a:spcAft>
                <a:spcPts val="0"/>
              </a:spcAft>
              <a:buClr>
                <a:schemeClr val="dk1"/>
              </a:buClr>
              <a:buSzPts val="2100"/>
              <a:buChar char="○"/>
            </a:pPr>
            <a:r>
              <a:rPr lang="ko" sz="2100">
                <a:solidFill>
                  <a:schemeClr val="dk1"/>
                </a:solidFill>
              </a:rPr>
              <a:t>1st: Train encoder by task</a:t>
            </a:r>
            <a:endParaRPr sz="2100">
              <a:solidFill>
                <a:schemeClr val="dk1"/>
              </a:solidFill>
            </a:endParaRPr>
          </a:p>
          <a:p>
            <a:pPr indent="-361950" lvl="1" marL="914400" rtl="0" algn="l">
              <a:lnSpc>
                <a:spcPct val="90000"/>
              </a:lnSpc>
              <a:spcBef>
                <a:spcPts val="0"/>
              </a:spcBef>
              <a:spcAft>
                <a:spcPts val="0"/>
              </a:spcAft>
              <a:buClr>
                <a:schemeClr val="dk1"/>
              </a:buClr>
              <a:buSzPts val="2100"/>
              <a:buChar char="○"/>
            </a:pPr>
            <a:r>
              <a:rPr lang="ko" sz="2100">
                <a:solidFill>
                  <a:schemeClr val="dk1"/>
                </a:solidFill>
              </a:rPr>
              <a:t>2nd: Train both</a:t>
            </a:r>
            <a:endParaRPr sz="2100">
              <a:solidFill>
                <a:schemeClr val="dk1"/>
              </a:solidFill>
            </a:endParaRPr>
          </a:p>
        </p:txBody>
      </p:sp>
      <p:pic>
        <p:nvPicPr>
          <p:cNvPr id="252" name="Google Shape;252;p41"/>
          <p:cNvPicPr preferRelativeResize="0"/>
          <p:nvPr/>
        </p:nvPicPr>
        <p:blipFill>
          <a:blip r:embed="rId3">
            <a:alphaModFix/>
          </a:blip>
          <a:stretch>
            <a:fillRect/>
          </a:stretch>
        </p:blipFill>
        <p:spPr>
          <a:xfrm>
            <a:off x="4731500" y="3001374"/>
            <a:ext cx="3934051" cy="190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ko" sz="3800">
                <a:solidFill>
                  <a:schemeClr val="accent3"/>
                </a:solidFill>
              </a:rPr>
              <a:t>Prerequisite</a:t>
            </a:r>
            <a:endParaRPr sz="3800"/>
          </a:p>
        </p:txBody>
      </p:sp>
      <p:sp>
        <p:nvSpPr>
          <p:cNvPr id="72" name="Google Shape;72;p1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55600" lvl="0" marL="457200" rtl="0" algn="l">
              <a:spcBef>
                <a:spcPts val="0"/>
              </a:spcBef>
              <a:spcAft>
                <a:spcPts val="0"/>
              </a:spcAft>
              <a:buSzPts val="2000"/>
              <a:buAutoNum type="arabicPeriod"/>
            </a:pPr>
            <a:r>
              <a:rPr b="1" lang="ko" sz="2000"/>
              <a:t>GaN(Generative Adversarial Network)</a:t>
            </a:r>
            <a:endParaRPr b="1" sz="2000"/>
          </a:p>
          <a:p>
            <a:pPr indent="-355600" lvl="0" marL="457200" rtl="0" algn="l">
              <a:spcBef>
                <a:spcPts val="0"/>
              </a:spcBef>
              <a:spcAft>
                <a:spcPts val="0"/>
              </a:spcAft>
              <a:buSzPts val="2000"/>
              <a:buAutoNum type="arabicPeriod"/>
            </a:pPr>
            <a:r>
              <a:rPr b="1" lang="ko" sz="2000"/>
              <a:t>Image-to-Image Translation</a:t>
            </a:r>
            <a:endParaRPr b="1" sz="2000"/>
          </a:p>
          <a:p>
            <a:pPr indent="-355600" lvl="0" marL="914400" rtl="0" algn="l">
              <a:spcBef>
                <a:spcPts val="0"/>
              </a:spcBef>
              <a:spcAft>
                <a:spcPts val="0"/>
              </a:spcAft>
              <a:buSzPts val="2000"/>
              <a:buChar char="●"/>
            </a:pPr>
            <a:r>
              <a:rPr lang="ko" sz="2000"/>
              <a:t>SketckyGaN</a:t>
            </a:r>
            <a:endParaRPr sz="2000"/>
          </a:p>
          <a:p>
            <a:pPr indent="-355600" lvl="0" marL="914400" rtl="0" algn="l">
              <a:spcBef>
                <a:spcPts val="0"/>
              </a:spcBef>
              <a:spcAft>
                <a:spcPts val="0"/>
              </a:spcAft>
              <a:buSzPts val="2000"/>
              <a:buChar char="●"/>
            </a:pPr>
            <a:r>
              <a:rPr lang="ko" sz="2000"/>
              <a:t>Contextual GaN, CoGS</a:t>
            </a:r>
            <a:endParaRPr b="1" sz="2000"/>
          </a:p>
          <a:p>
            <a:pPr indent="-355600" lvl="0" marL="457200" rtl="0" algn="l">
              <a:spcBef>
                <a:spcPts val="0"/>
              </a:spcBef>
              <a:spcAft>
                <a:spcPts val="0"/>
              </a:spcAft>
              <a:buSzPts val="2000"/>
              <a:buAutoNum type="arabicPeriod"/>
            </a:pPr>
            <a:r>
              <a:rPr b="1" lang="ko" sz="2000"/>
              <a:t>Diffusion Models</a:t>
            </a:r>
            <a:endParaRPr b="1" sz="2000"/>
          </a:p>
          <a:p>
            <a:pPr indent="-355600" lvl="0" marL="914400" rtl="0" algn="l">
              <a:spcBef>
                <a:spcPts val="0"/>
              </a:spcBef>
              <a:spcAft>
                <a:spcPts val="0"/>
              </a:spcAft>
              <a:buSzPts val="2000"/>
              <a:buChar char="●"/>
            </a:pPr>
            <a:r>
              <a:rPr lang="ko" sz="2000"/>
              <a:t>DDPM, ILVR, SDEdit</a:t>
            </a:r>
            <a:endParaRPr sz="2000"/>
          </a:p>
          <a:p>
            <a:pPr indent="-355600" lvl="0" marL="914400" rtl="0" algn="l">
              <a:spcBef>
                <a:spcPts val="0"/>
              </a:spcBef>
              <a:spcAft>
                <a:spcPts val="0"/>
              </a:spcAft>
              <a:buSzPts val="2000"/>
              <a:buChar char="●"/>
            </a:pPr>
            <a:r>
              <a:rPr lang="ko" sz="2000"/>
              <a:t>Make-a-Scene, eDiffi</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000"/>
              <a:t>VS PITI(Pretraining is All You Need for Image-to Image Translation)</a:t>
            </a:r>
            <a:endParaRPr sz="3000"/>
          </a:p>
          <a:p>
            <a:pPr indent="0" lvl="0" marL="0" rtl="0" algn="ctr">
              <a:spcBef>
                <a:spcPts val="0"/>
              </a:spcBef>
              <a:spcAft>
                <a:spcPts val="0"/>
              </a:spcAft>
              <a:buNone/>
            </a:pPr>
            <a:r>
              <a:t/>
            </a:r>
            <a:endParaRPr sz="3000"/>
          </a:p>
        </p:txBody>
      </p:sp>
      <p:sp>
        <p:nvSpPr>
          <p:cNvPr id="258" name="Google Shape;258;p42"/>
          <p:cNvSpPr txBox="1"/>
          <p:nvPr>
            <p:ph idx="1" type="body"/>
          </p:nvPr>
        </p:nvSpPr>
        <p:spPr>
          <a:xfrm>
            <a:off x="1056750" y="4177500"/>
            <a:ext cx="7030500" cy="2541600"/>
          </a:xfrm>
          <a:prstGeom prst="rect">
            <a:avLst/>
          </a:prstGeom>
        </p:spPr>
        <p:txBody>
          <a:bodyPr anchorCtr="0" anchor="t" bIns="91425" lIns="91425" spcFirstLastPara="1" rIns="91425" wrap="square" tIns="91425">
            <a:normAutofit/>
          </a:bodyPr>
          <a:lstStyle/>
          <a:p>
            <a:pPr indent="-368300" lvl="0" marL="457200" rtl="0" algn="l">
              <a:lnSpc>
                <a:spcPct val="90000"/>
              </a:lnSpc>
              <a:spcBef>
                <a:spcPts val="1000"/>
              </a:spcBef>
              <a:spcAft>
                <a:spcPts val="0"/>
              </a:spcAft>
              <a:buClr>
                <a:schemeClr val="dk1"/>
              </a:buClr>
              <a:buSzPts val="2200"/>
              <a:buChar char="●"/>
            </a:pPr>
            <a:r>
              <a:rPr lang="ko" sz="2200">
                <a:solidFill>
                  <a:schemeClr val="dk1"/>
                </a:solidFill>
              </a:rPr>
              <a:t>PITI’s weakness: Free-hand sketches</a:t>
            </a:r>
            <a:endParaRPr sz="2200">
              <a:solidFill>
                <a:schemeClr val="dk1"/>
              </a:solidFill>
            </a:endParaRPr>
          </a:p>
          <a:p>
            <a:pPr indent="-368300" lvl="1" marL="914400" rtl="0" algn="l">
              <a:lnSpc>
                <a:spcPct val="90000"/>
              </a:lnSpc>
              <a:spcBef>
                <a:spcPts val="0"/>
              </a:spcBef>
              <a:spcAft>
                <a:spcPts val="0"/>
              </a:spcAft>
              <a:buClr>
                <a:schemeClr val="dk1"/>
              </a:buClr>
              <a:buSzPts val="2200"/>
              <a:buChar char="○"/>
            </a:pPr>
            <a:r>
              <a:rPr lang="ko" sz="2200">
                <a:solidFill>
                  <a:schemeClr val="dk1"/>
                </a:solidFill>
              </a:rPr>
              <a:t>Reason: the lack of training data domain</a:t>
            </a:r>
            <a:endParaRPr sz="2200">
              <a:solidFill>
                <a:schemeClr val="dk1"/>
              </a:solidFill>
            </a:endParaRPr>
          </a:p>
          <a:p>
            <a:pPr indent="0" lvl="0" marL="0" rtl="0" algn="l">
              <a:spcBef>
                <a:spcPts val="0"/>
              </a:spcBef>
              <a:spcAft>
                <a:spcPts val="1200"/>
              </a:spcAft>
              <a:buNone/>
            </a:pPr>
            <a:r>
              <a:t/>
            </a:r>
            <a:endParaRPr sz="700"/>
          </a:p>
        </p:txBody>
      </p:sp>
      <p:pic>
        <p:nvPicPr>
          <p:cNvPr id="259" name="Google Shape;259;p42"/>
          <p:cNvPicPr preferRelativeResize="0"/>
          <p:nvPr/>
        </p:nvPicPr>
        <p:blipFill>
          <a:blip r:embed="rId3">
            <a:alphaModFix/>
          </a:blip>
          <a:stretch>
            <a:fillRect/>
          </a:stretch>
        </p:blipFill>
        <p:spPr>
          <a:xfrm>
            <a:off x="1699775" y="1422025"/>
            <a:ext cx="5744450" cy="2755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sz="4400"/>
              <a:t>Ablations and Parameter Tuning</a:t>
            </a:r>
            <a:endParaRPr/>
          </a:p>
        </p:txBody>
      </p:sp>
      <p:sp>
        <p:nvSpPr>
          <p:cNvPr id="265" name="Google Shape;265;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0" marL="457200" rtl="0" algn="l">
              <a:lnSpc>
                <a:spcPct val="90000"/>
              </a:lnSpc>
              <a:spcBef>
                <a:spcPts val="1000"/>
              </a:spcBef>
              <a:spcAft>
                <a:spcPts val="0"/>
              </a:spcAft>
              <a:buClr>
                <a:schemeClr val="dk1"/>
              </a:buClr>
              <a:buSzPts val="2800"/>
              <a:buChar char="●"/>
            </a:pPr>
            <a:r>
              <a:rPr lang="ko" sz="2800">
                <a:solidFill>
                  <a:schemeClr val="dk1"/>
                </a:solidFill>
              </a:rPr>
              <a:t>Trade-off by edge guide scale </a:t>
            </a:r>
            <a:r>
              <a:rPr lang="ko" sz="2400">
                <a:solidFill>
                  <a:schemeClr val="dk1"/>
                </a:solidFill>
              </a:rPr>
              <a:t>β</a:t>
            </a:r>
            <a:endParaRPr sz="2800">
              <a:solidFill>
                <a:schemeClr val="dk1"/>
              </a:solidFill>
            </a:endParaRPr>
          </a:p>
          <a:p>
            <a:pPr indent="-406400" lvl="1" marL="914400" rtl="0" algn="l">
              <a:lnSpc>
                <a:spcPct val="90000"/>
              </a:lnSpc>
              <a:spcBef>
                <a:spcPts val="0"/>
              </a:spcBef>
              <a:spcAft>
                <a:spcPts val="0"/>
              </a:spcAft>
              <a:buClr>
                <a:schemeClr val="dk1"/>
              </a:buClr>
              <a:buSzPts val="2800"/>
              <a:buChar char="○"/>
            </a:pPr>
            <a:r>
              <a:rPr lang="ko" sz="2400">
                <a:solidFill>
                  <a:schemeClr val="dk1"/>
                </a:solidFill>
              </a:rPr>
              <a:t>Larger β: More realistic image with detail</a:t>
            </a:r>
            <a:endParaRPr sz="2400">
              <a:solidFill>
                <a:schemeClr val="dk1"/>
              </a:solidFill>
            </a:endParaRPr>
          </a:p>
          <a:p>
            <a:pPr indent="-406400" lvl="1" marL="914400" rtl="0" algn="l">
              <a:lnSpc>
                <a:spcPct val="90000"/>
              </a:lnSpc>
              <a:spcBef>
                <a:spcPts val="0"/>
              </a:spcBef>
              <a:spcAft>
                <a:spcPts val="0"/>
              </a:spcAft>
              <a:buClr>
                <a:schemeClr val="dk1"/>
              </a:buClr>
              <a:buSzPts val="2800"/>
              <a:buChar char="○"/>
            </a:pPr>
            <a:r>
              <a:rPr lang="ko" sz="2400">
                <a:solidFill>
                  <a:schemeClr val="dk1"/>
                </a:solidFill>
              </a:rPr>
              <a:t>Smaller β: Favored edge alignment</a:t>
            </a:r>
            <a:endParaRPr sz="2800">
              <a:solidFill>
                <a:schemeClr val="dk1"/>
              </a:solidFill>
            </a:endParaRPr>
          </a:p>
          <a:p>
            <a:pPr indent="0" lvl="0" marL="0" rtl="0" algn="l">
              <a:spcBef>
                <a:spcPts val="0"/>
              </a:spcBef>
              <a:spcAft>
                <a:spcPts val="1200"/>
              </a:spcAft>
              <a:buNone/>
            </a:pPr>
            <a:r>
              <a:t/>
            </a:r>
            <a:endParaRPr/>
          </a:p>
        </p:txBody>
      </p:sp>
      <p:pic>
        <p:nvPicPr>
          <p:cNvPr id="266" name="Google Shape;266;p43"/>
          <p:cNvPicPr preferRelativeResize="0"/>
          <p:nvPr/>
        </p:nvPicPr>
        <p:blipFill>
          <a:blip r:embed="rId3">
            <a:alphaModFix/>
          </a:blip>
          <a:stretch>
            <a:fillRect/>
          </a:stretch>
        </p:blipFill>
        <p:spPr>
          <a:xfrm>
            <a:off x="2398113" y="2786050"/>
            <a:ext cx="4347775" cy="1937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sz="4400"/>
              <a:t>Ablations and Parameter Tuning</a:t>
            </a:r>
            <a:endParaRPr/>
          </a:p>
        </p:txBody>
      </p:sp>
      <p:sp>
        <p:nvSpPr>
          <p:cNvPr id="272" name="Google Shape;272;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0" marL="457200" rtl="0" algn="l">
              <a:lnSpc>
                <a:spcPct val="90000"/>
              </a:lnSpc>
              <a:spcBef>
                <a:spcPts val="1000"/>
              </a:spcBef>
              <a:spcAft>
                <a:spcPts val="0"/>
              </a:spcAft>
              <a:buClr>
                <a:schemeClr val="dk1"/>
              </a:buClr>
              <a:buSzPts val="2800"/>
              <a:buChar char="●"/>
            </a:pPr>
            <a:r>
              <a:rPr lang="ko" sz="2800">
                <a:solidFill>
                  <a:schemeClr val="dk1"/>
                </a:solidFill>
              </a:rPr>
              <a:t>Different stroke style makes different result</a:t>
            </a:r>
            <a:endParaRPr sz="2800">
              <a:solidFill>
                <a:schemeClr val="dk1"/>
              </a:solidFill>
            </a:endParaRPr>
          </a:p>
          <a:p>
            <a:pPr indent="0" lvl="0" marL="0" rtl="0" algn="l">
              <a:spcBef>
                <a:spcPts val="0"/>
              </a:spcBef>
              <a:spcAft>
                <a:spcPts val="1200"/>
              </a:spcAft>
              <a:buNone/>
            </a:pPr>
            <a:r>
              <a:t/>
            </a:r>
            <a:endParaRPr/>
          </a:p>
        </p:txBody>
      </p:sp>
      <p:pic>
        <p:nvPicPr>
          <p:cNvPr id="273" name="Google Shape;273;p44"/>
          <p:cNvPicPr preferRelativeResize="0"/>
          <p:nvPr/>
        </p:nvPicPr>
        <p:blipFill>
          <a:blip r:embed="rId3">
            <a:alphaModFix/>
          </a:blip>
          <a:stretch>
            <a:fillRect/>
          </a:stretch>
        </p:blipFill>
        <p:spPr>
          <a:xfrm>
            <a:off x="2867025" y="2100150"/>
            <a:ext cx="3409950" cy="2724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sz="4400"/>
              <a:t>Ablations and Parameter Tuning</a:t>
            </a:r>
            <a:endParaRPr/>
          </a:p>
        </p:txBody>
      </p:sp>
      <p:sp>
        <p:nvSpPr>
          <p:cNvPr id="279" name="Google Shape;279;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0" marL="457200" rtl="0" algn="l">
              <a:lnSpc>
                <a:spcPct val="90000"/>
              </a:lnSpc>
              <a:spcBef>
                <a:spcPts val="1000"/>
              </a:spcBef>
              <a:spcAft>
                <a:spcPts val="0"/>
              </a:spcAft>
              <a:buClr>
                <a:schemeClr val="dk1"/>
              </a:buClr>
              <a:buSzPts val="2800"/>
              <a:buChar char="●"/>
            </a:pPr>
            <a:r>
              <a:rPr lang="ko" sz="2800">
                <a:solidFill>
                  <a:schemeClr val="dk1"/>
                </a:solidFill>
              </a:rPr>
              <a:t>Edge-Fidelity</a:t>
            </a:r>
            <a:endParaRPr sz="2800">
              <a:solidFill>
                <a:schemeClr val="dk1"/>
              </a:solidFill>
            </a:endParaRPr>
          </a:p>
          <a:p>
            <a:pPr indent="-393700" lvl="1" marL="914400" rtl="0" algn="l">
              <a:lnSpc>
                <a:spcPct val="90000"/>
              </a:lnSpc>
              <a:spcBef>
                <a:spcPts val="0"/>
              </a:spcBef>
              <a:spcAft>
                <a:spcPts val="0"/>
              </a:spcAft>
              <a:buClr>
                <a:schemeClr val="dk1"/>
              </a:buClr>
              <a:buSzPts val="2600"/>
              <a:buChar char="○"/>
            </a:pPr>
            <a:r>
              <a:rPr lang="ko" sz="2600">
                <a:solidFill>
                  <a:schemeClr val="dk1"/>
                </a:solidFill>
              </a:rPr>
              <a:t>Higher guidance stop step guarantees low loss</a:t>
            </a:r>
            <a:endParaRPr sz="2600">
              <a:solidFill>
                <a:schemeClr val="dk1"/>
              </a:solidFill>
            </a:endParaRPr>
          </a:p>
          <a:p>
            <a:pPr indent="-393700" lvl="1" marL="914400" rtl="0" algn="l">
              <a:lnSpc>
                <a:spcPct val="90000"/>
              </a:lnSpc>
              <a:spcBef>
                <a:spcPts val="0"/>
              </a:spcBef>
              <a:spcAft>
                <a:spcPts val="0"/>
              </a:spcAft>
              <a:buClr>
                <a:schemeClr val="dk1"/>
              </a:buClr>
              <a:buSzPts val="2600"/>
              <a:buChar char="○"/>
            </a:pPr>
            <a:r>
              <a:rPr lang="ko" sz="2600">
                <a:solidFill>
                  <a:schemeClr val="dk1"/>
                </a:solidFill>
              </a:rPr>
              <a:t>But high edge-fidelity may harm realistic details</a:t>
            </a:r>
            <a:endParaRPr sz="2600">
              <a:solidFill>
                <a:schemeClr val="dk1"/>
              </a:solidFill>
            </a:endParaRPr>
          </a:p>
          <a:p>
            <a:pPr indent="0" lvl="0" marL="0" rtl="0" algn="l">
              <a:spcBef>
                <a:spcPts val="0"/>
              </a:spcBef>
              <a:spcAft>
                <a:spcPts val="1200"/>
              </a:spcAft>
              <a:buNone/>
            </a:pPr>
            <a:r>
              <a:t/>
            </a:r>
            <a:endParaRPr/>
          </a:p>
        </p:txBody>
      </p:sp>
      <p:pic>
        <p:nvPicPr>
          <p:cNvPr id="280" name="Google Shape;280;p45"/>
          <p:cNvPicPr preferRelativeResize="0"/>
          <p:nvPr/>
        </p:nvPicPr>
        <p:blipFill>
          <a:blip r:embed="rId3">
            <a:alphaModFix/>
          </a:blip>
          <a:stretch>
            <a:fillRect/>
          </a:stretch>
        </p:blipFill>
        <p:spPr>
          <a:xfrm>
            <a:off x="1793088" y="2697076"/>
            <a:ext cx="5557825" cy="2166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sz="4400"/>
              <a:t>Ablations and Parameter Tuning</a:t>
            </a:r>
            <a:endParaRPr/>
          </a:p>
        </p:txBody>
      </p:sp>
      <p:sp>
        <p:nvSpPr>
          <p:cNvPr id="286" name="Google Shape;286;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0" marL="457200" rtl="0" algn="l">
              <a:lnSpc>
                <a:spcPct val="90000"/>
              </a:lnSpc>
              <a:spcBef>
                <a:spcPts val="1000"/>
              </a:spcBef>
              <a:spcAft>
                <a:spcPts val="0"/>
              </a:spcAft>
              <a:buClr>
                <a:schemeClr val="dk1"/>
              </a:buClr>
              <a:buSzPts val="2800"/>
              <a:buChar char="●"/>
            </a:pPr>
            <a:r>
              <a:rPr lang="ko" sz="2800">
                <a:solidFill>
                  <a:schemeClr val="dk1"/>
                </a:solidFill>
              </a:rPr>
              <a:t>Reconstruction Error</a:t>
            </a:r>
            <a:endParaRPr sz="2800">
              <a:solidFill>
                <a:schemeClr val="dk1"/>
              </a:solidFill>
            </a:endParaRPr>
          </a:p>
          <a:p>
            <a:pPr indent="-406400" lvl="1" marL="914400" rtl="0" algn="l">
              <a:lnSpc>
                <a:spcPct val="90000"/>
              </a:lnSpc>
              <a:spcBef>
                <a:spcPts val="0"/>
              </a:spcBef>
              <a:spcAft>
                <a:spcPts val="0"/>
              </a:spcAft>
              <a:buClr>
                <a:schemeClr val="dk1"/>
              </a:buClr>
              <a:buSzPts val="2800"/>
              <a:buChar char="○"/>
            </a:pPr>
            <a:r>
              <a:rPr lang="ko" sz="2800">
                <a:solidFill>
                  <a:schemeClr val="dk1"/>
                </a:solidFill>
              </a:rPr>
              <a:t>Calculate MSE about </a:t>
            </a:r>
            <a:r>
              <a:rPr lang="ko" sz="2800">
                <a:solidFill>
                  <a:schemeClr val="dk1"/>
                </a:solidFill>
              </a:rPr>
              <a:t>various t values</a:t>
            </a:r>
            <a:endParaRPr sz="2800">
              <a:solidFill>
                <a:schemeClr val="dk1"/>
              </a:solidFill>
            </a:endParaRPr>
          </a:p>
          <a:p>
            <a:pPr indent="-393700" lvl="1" marL="914400" rtl="0" algn="l">
              <a:lnSpc>
                <a:spcPct val="90000"/>
              </a:lnSpc>
              <a:spcBef>
                <a:spcPts val="0"/>
              </a:spcBef>
              <a:spcAft>
                <a:spcPts val="0"/>
              </a:spcAft>
              <a:buClr>
                <a:schemeClr val="dk1"/>
              </a:buClr>
              <a:buSzPts val="2600"/>
              <a:buChar char="○"/>
            </a:pPr>
            <a:r>
              <a:rPr lang="ko" sz="2600">
                <a:solidFill>
                  <a:schemeClr val="dk1"/>
                </a:solidFill>
              </a:rPr>
              <a:t>The error stabilized when t=0.5T</a:t>
            </a:r>
            <a:endParaRPr sz="2600">
              <a:solidFill>
                <a:schemeClr val="dk1"/>
              </a:solidFill>
            </a:endParaRPr>
          </a:p>
          <a:p>
            <a:pPr indent="0" lvl="0" marL="0" rtl="0" algn="l">
              <a:spcBef>
                <a:spcPts val="0"/>
              </a:spcBef>
              <a:spcAft>
                <a:spcPts val="1200"/>
              </a:spcAft>
              <a:buNone/>
            </a:pPr>
            <a:r>
              <a:t/>
            </a:r>
            <a:endParaRPr/>
          </a:p>
        </p:txBody>
      </p:sp>
      <p:pic>
        <p:nvPicPr>
          <p:cNvPr id="287" name="Google Shape;287;p46"/>
          <p:cNvPicPr preferRelativeResize="0"/>
          <p:nvPr/>
        </p:nvPicPr>
        <p:blipFill>
          <a:blip r:embed="rId3">
            <a:alphaModFix/>
          </a:blip>
          <a:stretch>
            <a:fillRect/>
          </a:stretch>
        </p:blipFill>
        <p:spPr>
          <a:xfrm>
            <a:off x="2056950" y="3045550"/>
            <a:ext cx="5030100" cy="1686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1" marL="914400" rtl="0" algn="l">
              <a:lnSpc>
                <a:spcPct val="90000"/>
              </a:lnSpc>
              <a:spcBef>
                <a:spcPts val="1000"/>
              </a:spcBef>
              <a:spcAft>
                <a:spcPts val="0"/>
              </a:spcAft>
              <a:buClr>
                <a:schemeClr val="dk1"/>
              </a:buClr>
              <a:buSzPts val="2800"/>
              <a:buChar char="○"/>
            </a:pPr>
            <a:r>
              <a:rPr lang="ko" sz="2400">
                <a:solidFill>
                  <a:schemeClr val="dk1"/>
                </a:solidFill>
              </a:rPr>
              <a:t>Saliency map can specify text-to-image diffusion’s saliency in specific areas </a:t>
            </a:r>
            <a:endParaRPr sz="2400">
              <a:solidFill>
                <a:schemeClr val="dk1"/>
              </a:solidFill>
            </a:endParaRPr>
          </a:p>
          <a:p>
            <a:pPr indent="-381000" lvl="1" marL="914400" rtl="0" algn="l">
              <a:lnSpc>
                <a:spcPct val="90000"/>
              </a:lnSpc>
              <a:spcBef>
                <a:spcPts val="0"/>
              </a:spcBef>
              <a:spcAft>
                <a:spcPts val="0"/>
              </a:spcAft>
              <a:buClr>
                <a:schemeClr val="dk1"/>
              </a:buClr>
              <a:buSzPts val="2400"/>
              <a:buChar char="○"/>
            </a:pPr>
            <a:r>
              <a:rPr lang="ko" sz="2400">
                <a:solidFill>
                  <a:schemeClr val="dk1"/>
                </a:solidFill>
              </a:rPr>
              <a:t>In this case, the predictor trained to directly predict the original saliency</a:t>
            </a:r>
            <a:endParaRPr sz="2400">
              <a:solidFill>
                <a:schemeClr val="dk1"/>
              </a:solidFill>
            </a:endParaRPr>
          </a:p>
        </p:txBody>
      </p:sp>
      <p:sp>
        <p:nvSpPr>
          <p:cNvPr id="293" name="Google Shape;293;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a:t>Application: Saliency Guidance</a:t>
            </a:r>
            <a:endParaRPr/>
          </a:p>
        </p:txBody>
      </p:sp>
      <p:pic>
        <p:nvPicPr>
          <p:cNvPr id="294" name="Google Shape;294;p47"/>
          <p:cNvPicPr preferRelativeResize="0"/>
          <p:nvPr/>
        </p:nvPicPr>
        <p:blipFill>
          <a:blip r:embed="rId3">
            <a:alphaModFix/>
          </a:blip>
          <a:stretch>
            <a:fillRect/>
          </a:stretch>
        </p:blipFill>
        <p:spPr>
          <a:xfrm>
            <a:off x="4077128" y="2571755"/>
            <a:ext cx="4755172" cy="2310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a:t>Application: Saliency Guidance</a:t>
            </a:r>
            <a:endParaRPr/>
          </a:p>
        </p:txBody>
      </p:sp>
      <p:sp>
        <p:nvSpPr>
          <p:cNvPr id="300" name="Google Shape;300;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1" marL="914400" rtl="0" algn="l">
              <a:lnSpc>
                <a:spcPct val="90000"/>
              </a:lnSpc>
              <a:spcBef>
                <a:spcPts val="1000"/>
              </a:spcBef>
              <a:spcAft>
                <a:spcPts val="0"/>
              </a:spcAft>
              <a:buClr>
                <a:schemeClr val="dk1"/>
              </a:buClr>
              <a:buSzPts val="2400"/>
              <a:buChar char="○"/>
            </a:pPr>
            <a:r>
              <a:rPr lang="ko" sz="2400">
                <a:solidFill>
                  <a:schemeClr val="dk1"/>
                </a:solidFill>
              </a:rPr>
              <a:t>The model fills the mask by using foreground subjects based on the semantic hints provided in the non-masked regions</a:t>
            </a:r>
            <a:endParaRPr sz="2400">
              <a:solidFill>
                <a:schemeClr val="dk1"/>
              </a:solidFill>
            </a:endParaRPr>
          </a:p>
          <a:p>
            <a:pPr indent="-381000" lvl="2" marL="1371600" rtl="0" algn="l">
              <a:lnSpc>
                <a:spcPct val="90000"/>
              </a:lnSpc>
              <a:spcBef>
                <a:spcPts val="0"/>
              </a:spcBef>
              <a:spcAft>
                <a:spcPts val="0"/>
              </a:spcAft>
              <a:buClr>
                <a:schemeClr val="dk1"/>
              </a:buClr>
              <a:buSzPts val="2400"/>
              <a:buChar char="■"/>
            </a:pPr>
            <a:r>
              <a:rPr lang="ko" sz="2400">
                <a:solidFill>
                  <a:schemeClr val="dk1"/>
                </a:solidFill>
              </a:rPr>
              <a:t>In this case, the image filled with another bird’s image</a:t>
            </a:r>
            <a:endParaRPr sz="2400">
              <a:solidFill>
                <a:schemeClr val="dk1"/>
              </a:solidFill>
            </a:endParaRPr>
          </a:p>
          <a:p>
            <a:pPr indent="0" lvl="0" marL="914400" rtl="0" algn="l">
              <a:lnSpc>
                <a:spcPct val="90000"/>
              </a:lnSpc>
              <a:spcBef>
                <a:spcPts val="1000"/>
              </a:spcBef>
              <a:spcAft>
                <a:spcPts val="0"/>
              </a:spcAft>
              <a:buNone/>
            </a:pPr>
            <a:r>
              <a:t/>
            </a:r>
            <a:endParaRPr sz="2400">
              <a:solidFill>
                <a:schemeClr val="dk1"/>
              </a:solidFill>
            </a:endParaRPr>
          </a:p>
          <a:p>
            <a:pPr indent="0" lvl="0" marL="0" rtl="0" algn="l">
              <a:spcBef>
                <a:spcPts val="0"/>
              </a:spcBef>
              <a:spcAft>
                <a:spcPts val="1200"/>
              </a:spcAft>
              <a:buNone/>
            </a:pPr>
            <a:r>
              <a:t/>
            </a:r>
            <a:endParaRPr/>
          </a:p>
        </p:txBody>
      </p:sp>
      <p:pic>
        <p:nvPicPr>
          <p:cNvPr id="301" name="Google Shape;301;p48"/>
          <p:cNvPicPr preferRelativeResize="0"/>
          <p:nvPr/>
        </p:nvPicPr>
        <p:blipFill>
          <a:blip r:embed="rId3">
            <a:alphaModFix/>
          </a:blip>
          <a:stretch>
            <a:fillRect/>
          </a:stretch>
        </p:blipFill>
        <p:spPr>
          <a:xfrm>
            <a:off x="4407675" y="2990400"/>
            <a:ext cx="4546400" cy="2043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a:t>Application: Saliency Guidance</a:t>
            </a:r>
            <a:endParaRPr/>
          </a:p>
        </p:txBody>
      </p:sp>
      <p:sp>
        <p:nvSpPr>
          <p:cNvPr id="307" name="Google Shape;307;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1" marL="914400" rtl="0" algn="l">
              <a:lnSpc>
                <a:spcPct val="90000"/>
              </a:lnSpc>
              <a:spcBef>
                <a:spcPts val="1000"/>
              </a:spcBef>
              <a:spcAft>
                <a:spcPts val="0"/>
              </a:spcAft>
              <a:buClr>
                <a:schemeClr val="dk1"/>
              </a:buClr>
              <a:buSzPts val="2400"/>
              <a:buChar char="○"/>
            </a:pPr>
            <a:r>
              <a:rPr lang="ko" sz="2400">
                <a:solidFill>
                  <a:schemeClr val="dk1"/>
                </a:solidFill>
              </a:rPr>
              <a:t>If low saliency value is given to the guiding map, the model fills the mask with background values</a:t>
            </a:r>
            <a:endParaRPr sz="2400">
              <a:solidFill>
                <a:schemeClr val="dk1"/>
              </a:solidFill>
            </a:endParaRPr>
          </a:p>
          <a:p>
            <a:pPr indent="0" lvl="0" marL="914400" rtl="0" algn="l">
              <a:lnSpc>
                <a:spcPct val="90000"/>
              </a:lnSpc>
              <a:spcBef>
                <a:spcPts val="1000"/>
              </a:spcBef>
              <a:spcAft>
                <a:spcPts val="0"/>
              </a:spcAft>
              <a:buNone/>
            </a:pPr>
            <a:r>
              <a:t/>
            </a:r>
            <a:endParaRPr sz="2400">
              <a:solidFill>
                <a:schemeClr val="dk1"/>
              </a:solidFill>
            </a:endParaRPr>
          </a:p>
          <a:p>
            <a:pPr indent="0" lvl="0" marL="0" rtl="0" algn="l">
              <a:spcBef>
                <a:spcPts val="0"/>
              </a:spcBef>
              <a:spcAft>
                <a:spcPts val="1200"/>
              </a:spcAft>
              <a:buNone/>
            </a:pPr>
            <a:r>
              <a:t/>
            </a:r>
            <a:endParaRPr/>
          </a:p>
        </p:txBody>
      </p:sp>
      <p:pic>
        <p:nvPicPr>
          <p:cNvPr id="308" name="Google Shape;308;p49"/>
          <p:cNvPicPr preferRelativeResize="0"/>
          <p:nvPr/>
        </p:nvPicPr>
        <p:blipFill>
          <a:blip r:embed="rId3">
            <a:alphaModFix/>
          </a:blip>
          <a:stretch>
            <a:fillRect/>
          </a:stretch>
        </p:blipFill>
        <p:spPr>
          <a:xfrm>
            <a:off x="4407675" y="2990400"/>
            <a:ext cx="4546400" cy="2043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ko"/>
              <a:t>Quiz</a:t>
            </a:r>
            <a:endParaRPr/>
          </a:p>
        </p:txBody>
      </p:sp>
      <p:sp>
        <p:nvSpPr>
          <p:cNvPr id="314" name="Google Shape;314;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rgbClr val="202124"/>
              </a:buClr>
              <a:buSzPts val="1200"/>
              <a:buFont typeface="Arial"/>
              <a:buAutoNum type="arabicPeriod"/>
            </a:pPr>
            <a:r>
              <a:rPr lang="ko" sz="1200">
                <a:solidFill>
                  <a:srgbClr val="202124"/>
                </a:solidFill>
                <a:highlight>
                  <a:srgbClr val="FFFFFF"/>
                </a:highlight>
                <a:latin typeface="Arial"/>
                <a:ea typeface="Arial"/>
                <a:cs typeface="Arial"/>
                <a:sym typeface="Arial"/>
              </a:rPr>
              <a:t>What is the model which introduced </a:t>
            </a:r>
            <a:r>
              <a:rPr lang="ko" sz="1200">
                <a:solidFill>
                  <a:srgbClr val="202124"/>
                </a:solidFill>
                <a:highlight>
                  <a:srgbClr val="FFFFFF"/>
                </a:highlight>
                <a:latin typeface="Arial"/>
                <a:ea typeface="Arial"/>
                <a:cs typeface="Arial"/>
                <a:sym typeface="Arial"/>
              </a:rPr>
              <a:t>unprecedented</a:t>
            </a:r>
            <a:r>
              <a:rPr lang="ko" sz="1200">
                <a:solidFill>
                  <a:srgbClr val="202124"/>
                </a:solidFill>
                <a:highlight>
                  <a:srgbClr val="FFFFFF"/>
                </a:highlight>
                <a:latin typeface="Arial"/>
                <a:ea typeface="Arial"/>
                <a:cs typeface="Arial"/>
                <a:sym typeface="Arial"/>
              </a:rPr>
              <a:t> quality of conditional and </a:t>
            </a:r>
            <a:r>
              <a:rPr lang="ko" sz="1200">
                <a:solidFill>
                  <a:srgbClr val="202124"/>
                </a:solidFill>
                <a:highlight>
                  <a:srgbClr val="FFFFFF"/>
                </a:highlight>
                <a:latin typeface="Arial"/>
                <a:ea typeface="Arial"/>
                <a:cs typeface="Arial"/>
                <a:sym typeface="Arial"/>
              </a:rPr>
              <a:t>unconditional</a:t>
            </a:r>
            <a:r>
              <a:rPr lang="ko" sz="1200">
                <a:solidFill>
                  <a:srgbClr val="202124"/>
                </a:solidFill>
                <a:highlight>
                  <a:srgbClr val="FFFFFF"/>
                </a:highlight>
                <a:latin typeface="Arial"/>
                <a:ea typeface="Arial"/>
                <a:cs typeface="Arial"/>
                <a:sym typeface="Arial"/>
              </a:rPr>
              <a:t> image synthesis?</a:t>
            </a:r>
            <a:endParaRPr sz="1200">
              <a:solidFill>
                <a:srgbClr val="202124"/>
              </a:solidFill>
              <a:highlight>
                <a:srgbClr val="FFFFFF"/>
              </a:highlight>
              <a:latin typeface="Arial"/>
              <a:ea typeface="Arial"/>
              <a:cs typeface="Arial"/>
              <a:sym typeface="Arial"/>
            </a:endParaRPr>
          </a:p>
          <a:p>
            <a:pPr indent="-317500" lvl="1" marL="914400" rtl="0" algn="l">
              <a:spcBef>
                <a:spcPts val="0"/>
              </a:spcBef>
              <a:spcAft>
                <a:spcPts val="0"/>
              </a:spcAft>
              <a:buSzPts val="1400"/>
              <a:buAutoNum type="alphaLcPeriod"/>
            </a:pPr>
            <a:r>
              <a:rPr lang="ko" sz="1200">
                <a:solidFill>
                  <a:srgbClr val="202124"/>
                </a:solidFill>
                <a:highlight>
                  <a:srgbClr val="FFFFFF"/>
                </a:highlight>
                <a:latin typeface="Arial"/>
                <a:ea typeface="Arial"/>
                <a:cs typeface="Arial"/>
                <a:sym typeface="Arial"/>
              </a:rPr>
              <a:t> eDiffi</a:t>
            </a:r>
            <a:endParaRPr sz="1200">
              <a:solidFill>
                <a:srgbClr val="202124"/>
              </a:solidFill>
              <a:highlight>
                <a:srgbClr val="FFFFFF"/>
              </a:highlight>
              <a:latin typeface="Arial"/>
              <a:ea typeface="Arial"/>
              <a:cs typeface="Arial"/>
              <a:sym typeface="Arial"/>
            </a:endParaRPr>
          </a:p>
          <a:p>
            <a:pPr indent="-317500" lvl="1" marL="914400" rtl="0" algn="l">
              <a:spcBef>
                <a:spcPts val="0"/>
              </a:spcBef>
              <a:spcAft>
                <a:spcPts val="0"/>
              </a:spcAft>
              <a:buSzPts val="1400"/>
              <a:buAutoNum type="alphaLcPeriod"/>
            </a:pPr>
            <a:r>
              <a:rPr lang="ko" sz="1200">
                <a:solidFill>
                  <a:srgbClr val="202124"/>
                </a:solidFill>
                <a:highlight>
                  <a:srgbClr val="FFFFFF"/>
                </a:highlight>
                <a:latin typeface="Arial"/>
                <a:ea typeface="Arial"/>
                <a:cs typeface="Arial"/>
                <a:sym typeface="Arial"/>
              </a:rPr>
              <a:t> Make-a-Scene</a:t>
            </a:r>
            <a:endParaRPr sz="1200">
              <a:solidFill>
                <a:srgbClr val="202124"/>
              </a:solidFill>
              <a:highlight>
                <a:srgbClr val="FFFFFF"/>
              </a:highlight>
              <a:latin typeface="Arial"/>
              <a:ea typeface="Arial"/>
              <a:cs typeface="Arial"/>
              <a:sym typeface="Arial"/>
            </a:endParaRPr>
          </a:p>
          <a:p>
            <a:pPr indent="-317500" lvl="1" marL="914400" rtl="0" algn="l">
              <a:spcBef>
                <a:spcPts val="0"/>
              </a:spcBef>
              <a:spcAft>
                <a:spcPts val="0"/>
              </a:spcAft>
              <a:buSzPts val="1400"/>
              <a:buAutoNum type="alphaLcPeriod"/>
            </a:pPr>
            <a:r>
              <a:rPr lang="ko" sz="1200">
                <a:solidFill>
                  <a:srgbClr val="202124"/>
                </a:solidFill>
                <a:highlight>
                  <a:srgbClr val="FFFFFF"/>
                </a:highlight>
                <a:latin typeface="Arial"/>
                <a:ea typeface="Arial"/>
                <a:cs typeface="Arial"/>
                <a:sym typeface="Arial"/>
              </a:rPr>
              <a:t> ILVR</a:t>
            </a:r>
            <a:endParaRPr sz="1200">
              <a:solidFill>
                <a:srgbClr val="202124"/>
              </a:solidFill>
              <a:highlight>
                <a:srgbClr val="FFFFFF"/>
              </a:highlight>
              <a:latin typeface="Arial"/>
              <a:ea typeface="Arial"/>
              <a:cs typeface="Arial"/>
              <a:sym typeface="Arial"/>
            </a:endParaRPr>
          </a:p>
          <a:p>
            <a:pPr indent="-317500" lvl="1" marL="914400" rtl="0" algn="l">
              <a:spcBef>
                <a:spcPts val="0"/>
              </a:spcBef>
              <a:spcAft>
                <a:spcPts val="0"/>
              </a:spcAft>
              <a:buSzPts val="1400"/>
              <a:buAutoNum type="alphaLcPeriod"/>
            </a:pPr>
            <a:r>
              <a:rPr lang="ko" sz="1200">
                <a:solidFill>
                  <a:srgbClr val="202124"/>
                </a:solidFill>
                <a:highlight>
                  <a:srgbClr val="FFFFFF"/>
                </a:highlight>
                <a:latin typeface="Arial"/>
                <a:ea typeface="Arial"/>
                <a:cs typeface="Arial"/>
                <a:sym typeface="Arial"/>
              </a:rPr>
              <a:t> SDEdit</a:t>
            </a:r>
            <a:endParaRPr sz="1200">
              <a:solidFill>
                <a:srgbClr val="202124"/>
              </a:solidFill>
              <a:highlight>
                <a:srgbClr val="FFFFFF"/>
              </a:highlight>
              <a:latin typeface="Arial"/>
              <a:ea typeface="Arial"/>
              <a:cs typeface="Arial"/>
              <a:sym typeface="Arial"/>
            </a:endParaRPr>
          </a:p>
          <a:p>
            <a:pPr indent="-317500" lvl="1" marL="914400" rtl="0" algn="l">
              <a:spcBef>
                <a:spcPts val="0"/>
              </a:spcBef>
              <a:spcAft>
                <a:spcPts val="0"/>
              </a:spcAft>
              <a:buSzPts val="1400"/>
              <a:buAutoNum type="alphaLcPeriod"/>
            </a:pPr>
            <a:r>
              <a:rPr lang="ko" sz="1200">
                <a:solidFill>
                  <a:srgbClr val="202124"/>
                </a:solidFill>
                <a:highlight>
                  <a:srgbClr val="FFFFFF"/>
                </a:highlight>
                <a:latin typeface="Arial"/>
                <a:ea typeface="Arial"/>
                <a:cs typeface="Arial"/>
                <a:sym typeface="Arial"/>
              </a:rPr>
              <a:t>DDPM</a:t>
            </a:r>
            <a:endParaRPr sz="1200">
              <a:solidFill>
                <a:srgbClr val="202124"/>
              </a:solidFill>
              <a:highlight>
                <a:srgbClr val="FFFFFF"/>
              </a:highlight>
              <a:latin typeface="Arial"/>
              <a:ea typeface="Arial"/>
              <a:cs typeface="Arial"/>
              <a:sym typeface="Arial"/>
            </a:endParaRPr>
          </a:p>
          <a:p>
            <a:pPr indent="-304800" lvl="0" marL="457200" rtl="0" algn="l">
              <a:spcBef>
                <a:spcPts val="0"/>
              </a:spcBef>
              <a:spcAft>
                <a:spcPts val="0"/>
              </a:spcAft>
              <a:buClr>
                <a:srgbClr val="202124"/>
              </a:buClr>
              <a:buSzPts val="1200"/>
              <a:buFont typeface="Arial"/>
              <a:buAutoNum type="arabicPeriod"/>
            </a:pPr>
            <a:r>
              <a:rPr lang="ko" sz="1200">
                <a:solidFill>
                  <a:srgbClr val="202124"/>
                </a:solidFill>
                <a:highlight>
                  <a:srgbClr val="FFFFFF"/>
                </a:highlight>
                <a:latin typeface="Arial"/>
                <a:ea typeface="Arial"/>
                <a:cs typeface="Arial"/>
                <a:sym typeface="Arial"/>
              </a:rPr>
              <a:t>Which model has the highest risk of ignoring input hand-drawn sketch’s shape?</a:t>
            </a:r>
            <a:endParaRPr sz="1200">
              <a:solidFill>
                <a:srgbClr val="202124"/>
              </a:solidFill>
              <a:highlight>
                <a:srgbClr val="FFFFFF"/>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0" name="Google Shape;32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64625"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800"/>
              <a:t>GaN(Generative Adversarial Network)</a:t>
            </a:r>
            <a:endParaRPr sz="3800"/>
          </a:p>
        </p:txBody>
      </p:sp>
      <p:pic>
        <p:nvPicPr>
          <p:cNvPr id="78" name="Google Shape;78;p16"/>
          <p:cNvPicPr preferRelativeResize="0"/>
          <p:nvPr/>
        </p:nvPicPr>
        <p:blipFill>
          <a:blip r:embed="rId3">
            <a:alphaModFix/>
          </a:blip>
          <a:stretch>
            <a:fillRect/>
          </a:stretch>
        </p:blipFill>
        <p:spPr>
          <a:xfrm>
            <a:off x="2018823" y="1353025"/>
            <a:ext cx="6735175" cy="3029375"/>
          </a:xfrm>
          <a:prstGeom prst="rect">
            <a:avLst/>
          </a:prstGeom>
          <a:noFill/>
          <a:ln>
            <a:noFill/>
          </a:ln>
        </p:spPr>
      </p:pic>
      <p:sp>
        <p:nvSpPr>
          <p:cNvPr id="79" name="Google Shape;79;p16"/>
          <p:cNvSpPr txBox="1"/>
          <p:nvPr/>
        </p:nvSpPr>
        <p:spPr>
          <a:xfrm>
            <a:off x="4709800" y="4382400"/>
            <a:ext cx="43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a:t>https://m.blog.naver.com/euleekwon/221557899873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950"/>
              <a:t>Reference</a:t>
            </a:r>
            <a:endParaRPr sz="3950"/>
          </a:p>
        </p:txBody>
      </p:sp>
      <p:sp>
        <p:nvSpPr>
          <p:cNvPr id="326" name="Google Shape;326;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[1] Sketch-Guided Text-to-Image Diffusion Models by Andrey Voynov, Kfir Aberman, Daniel Cohen-Or</a:t>
            </a:r>
            <a:endParaRPr/>
          </a:p>
          <a:p>
            <a:pPr indent="0" lvl="0" marL="0" rtl="0" algn="l">
              <a:spcBef>
                <a:spcPts val="1200"/>
              </a:spcBef>
              <a:spcAft>
                <a:spcPts val="0"/>
              </a:spcAft>
              <a:buNone/>
            </a:pPr>
            <a:r>
              <a:rPr lang="ko"/>
              <a:t>[2] ImageNet: Where have we been? Where are we going? by LIFEI – FEI &amp; JIA DING</a:t>
            </a:r>
            <a:endParaRPr/>
          </a:p>
          <a:p>
            <a:pPr indent="0" lvl="0" marL="0" rtl="0" algn="l">
              <a:spcBef>
                <a:spcPts val="1200"/>
              </a:spcBef>
              <a:spcAft>
                <a:spcPts val="0"/>
              </a:spcAft>
              <a:buNone/>
            </a:pPr>
            <a:r>
              <a:rPr lang="ko"/>
              <a:t>[3] Sdedit: Image synthesis and editing with stochastic differential equations</a:t>
            </a:r>
            <a:endParaRPr/>
          </a:p>
          <a:p>
            <a:pPr indent="0" lvl="0" marL="0" rtl="0" algn="l">
              <a:spcBef>
                <a:spcPts val="1200"/>
              </a:spcBef>
              <a:spcAft>
                <a:spcPts val="0"/>
              </a:spcAft>
              <a:buNone/>
            </a:pPr>
            <a:r>
              <a:rPr lang="ko"/>
              <a:t>[4] Image-to-image translation with conditional adversarial networks</a:t>
            </a:r>
            <a:endParaRPr/>
          </a:p>
          <a:p>
            <a:pPr indent="0" lvl="0" marL="0" rtl="0" algn="l">
              <a:spcBef>
                <a:spcPts val="1200"/>
              </a:spcBef>
              <a:spcAft>
                <a:spcPts val="1200"/>
              </a:spcAft>
              <a:buNone/>
            </a:pPr>
            <a:r>
              <a:rPr lang="ko"/>
              <a:t>[5]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800"/>
              <a:t>Image-to-Image Translation</a:t>
            </a:r>
            <a:endParaRPr sz="3800"/>
          </a:p>
        </p:txBody>
      </p:sp>
      <p:sp>
        <p:nvSpPr>
          <p:cNvPr id="85" name="Google Shape;85;p17"/>
          <p:cNvSpPr txBox="1"/>
          <p:nvPr>
            <p:ph idx="1" type="body"/>
          </p:nvPr>
        </p:nvSpPr>
        <p:spPr>
          <a:xfrm>
            <a:off x="915575" y="1481175"/>
            <a:ext cx="7418700" cy="3050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ko" sz="2000"/>
              <a:t>Image-to-image translation</a:t>
            </a:r>
            <a:r>
              <a:rPr lang="ko" sz="2000"/>
              <a:t> has been a long-standing task in computer vision domain.</a:t>
            </a:r>
            <a:endParaRPr sz="2000"/>
          </a:p>
          <a:p>
            <a:pPr indent="-355600" lvl="0" marL="457200" rtl="0" algn="l">
              <a:spcBef>
                <a:spcPts val="0"/>
              </a:spcBef>
              <a:spcAft>
                <a:spcPts val="0"/>
              </a:spcAft>
              <a:buSzPts val="2000"/>
              <a:buChar char="●"/>
            </a:pPr>
            <a:r>
              <a:rPr lang="ko" sz="2000"/>
              <a:t>One common architecture which becomes the solution : </a:t>
            </a:r>
            <a:r>
              <a:rPr b="1" lang="ko" sz="2000"/>
              <a:t>Conditional generative adversarial networks</a:t>
            </a:r>
            <a:endParaRPr b="1" sz="2000"/>
          </a:p>
          <a:p>
            <a:pPr indent="-355600" lvl="1" marL="914400" rtl="0" algn="l">
              <a:spcBef>
                <a:spcPts val="0"/>
              </a:spcBef>
              <a:spcAft>
                <a:spcPts val="0"/>
              </a:spcAft>
              <a:buSzPts val="2000"/>
              <a:buChar char="○"/>
            </a:pPr>
            <a:r>
              <a:rPr lang="ko" sz="2000"/>
              <a:t>methods tackle each task independently and use </a:t>
            </a:r>
            <a:r>
              <a:rPr b="1" lang="ko" sz="2000"/>
              <a:t>task-specific datasets and models</a:t>
            </a:r>
            <a:endParaRPr b="1" sz="2000"/>
          </a:p>
          <a:p>
            <a:pPr indent="0" lvl="0" marL="0" rtl="0" algn="l">
              <a:spcBef>
                <a:spcPts val="1200"/>
              </a:spcBef>
              <a:spcAft>
                <a:spcPts val="1200"/>
              </a:spcAft>
              <a:buNone/>
            </a:pPr>
            <a:r>
              <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800"/>
              <a:t>Image-to-Image Translation</a:t>
            </a:r>
            <a:endParaRPr sz="3800"/>
          </a:p>
        </p:txBody>
      </p:sp>
      <p:sp>
        <p:nvSpPr>
          <p:cNvPr id="91" name="Google Shape;91;p18"/>
          <p:cNvSpPr txBox="1"/>
          <p:nvPr>
            <p:ph idx="1" type="body"/>
          </p:nvPr>
        </p:nvSpPr>
        <p:spPr>
          <a:xfrm>
            <a:off x="915575" y="1481175"/>
            <a:ext cx="7418700" cy="3050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ko" sz="2000"/>
              <a:t>Special Case of </a:t>
            </a:r>
            <a:r>
              <a:rPr lang="ko" sz="2000"/>
              <a:t>Image-to-image translation:</a:t>
            </a:r>
            <a:r>
              <a:rPr lang="ko" sz="2000"/>
              <a:t>  </a:t>
            </a:r>
            <a:r>
              <a:rPr b="1" lang="ko" sz="2000"/>
              <a:t>task of sketch-to-photo task</a:t>
            </a:r>
            <a:endParaRPr sz="2000"/>
          </a:p>
          <a:p>
            <a:pPr indent="-355600" lvl="1" marL="914400" rtl="0" algn="l">
              <a:spcBef>
                <a:spcPts val="0"/>
              </a:spcBef>
              <a:spcAft>
                <a:spcPts val="0"/>
              </a:spcAft>
              <a:buSzPts val="2000"/>
              <a:buChar char="○"/>
            </a:pPr>
            <a:r>
              <a:rPr lang="ko" sz="2000"/>
              <a:t>SketckyGaN</a:t>
            </a:r>
            <a:endParaRPr sz="2000"/>
          </a:p>
          <a:p>
            <a:pPr indent="-355600" lvl="2" marL="1371600" rtl="0" algn="l">
              <a:spcBef>
                <a:spcPts val="0"/>
              </a:spcBef>
              <a:spcAft>
                <a:spcPts val="0"/>
              </a:spcAft>
              <a:buSzPts val="2000"/>
              <a:buChar char="■"/>
            </a:pPr>
            <a:r>
              <a:rPr lang="ko" sz="2000"/>
              <a:t>uses </a:t>
            </a:r>
            <a:r>
              <a:rPr b="1" lang="ko" sz="2000"/>
              <a:t>edge-</a:t>
            </a:r>
            <a:r>
              <a:rPr b="1" lang="ko" sz="2000"/>
              <a:t>preserving</a:t>
            </a:r>
            <a:r>
              <a:rPr b="1" lang="ko" sz="2000"/>
              <a:t> image augmentations</a:t>
            </a:r>
            <a:r>
              <a:rPr lang="ko" sz="2000"/>
              <a:t> to train GAN</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800"/>
              <a:t>Image-to-Image Translation</a:t>
            </a:r>
            <a:endParaRPr sz="3800"/>
          </a:p>
        </p:txBody>
      </p:sp>
      <p:sp>
        <p:nvSpPr>
          <p:cNvPr id="97" name="Google Shape;97;p19"/>
          <p:cNvSpPr txBox="1"/>
          <p:nvPr>
            <p:ph idx="1" type="body"/>
          </p:nvPr>
        </p:nvSpPr>
        <p:spPr>
          <a:xfrm>
            <a:off x="915575" y="1481175"/>
            <a:ext cx="7418700" cy="30504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Char char="●"/>
            </a:pPr>
            <a:r>
              <a:rPr lang="ko" sz="2000"/>
              <a:t>Special Case of Image-to-image translation:  </a:t>
            </a:r>
            <a:r>
              <a:rPr b="1" lang="ko" sz="2000"/>
              <a:t>task of sketch-to-photo task</a:t>
            </a:r>
            <a:endParaRPr sz="2000"/>
          </a:p>
          <a:p>
            <a:pPr indent="-355600" lvl="1" marL="914400" rtl="0" algn="l">
              <a:spcBef>
                <a:spcPts val="0"/>
              </a:spcBef>
              <a:spcAft>
                <a:spcPts val="0"/>
              </a:spcAft>
              <a:buSzPts val="2000"/>
              <a:buChar char="○"/>
            </a:pPr>
            <a:r>
              <a:rPr lang="ko" sz="2000"/>
              <a:t>Contextual GaN</a:t>
            </a:r>
            <a:endParaRPr sz="2000"/>
          </a:p>
          <a:p>
            <a:pPr indent="-355600" lvl="2" marL="1371600" rtl="0" algn="l">
              <a:spcBef>
                <a:spcPts val="0"/>
              </a:spcBef>
              <a:spcAft>
                <a:spcPts val="0"/>
              </a:spcAft>
              <a:buSzPts val="2000"/>
              <a:buChar char="■"/>
            </a:pPr>
            <a:r>
              <a:rPr lang="ko" sz="2000"/>
              <a:t>leverages conditional GAN with joint image-sketch representations</a:t>
            </a:r>
            <a:endParaRPr sz="2000"/>
          </a:p>
          <a:p>
            <a:pPr indent="-355600" lvl="1" marL="914400" rtl="0" algn="l">
              <a:spcBef>
                <a:spcPts val="0"/>
              </a:spcBef>
              <a:spcAft>
                <a:spcPts val="0"/>
              </a:spcAft>
              <a:buSzPts val="2000"/>
              <a:buChar char="○"/>
            </a:pPr>
            <a:r>
              <a:rPr lang="ko" sz="2000"/>
              <a:t>CoGS</a:t>
            </a:r>
            <a:endParaRPr sz="2000"/>
          </a:p>
          <a:p>
            <a:pPr indent="-355600" lvl="2" marL="1371600" rtl="0" algn="l">
              <a:spcBef>
                <a:spcPts val="0"/>
              </a:spcBef>
              <a:spcAft>
                <a:spcPts val="0"/>
              </a:spcAft>
              <a:buSzPts val="2000"/>
              <a:buChar char="■"/>
            </a:pPr>
            <a:r>
              <a:rPr lang="ko" sz="2000"/>
              <a:t>minimize the </a:t>
            </a:r>
            <a:r>
              <a:rPr b="1" lang="ko" sz="2000"/>
              <a:t>distance</a:t>
            </a:r>
            <a:r>
              <a:rPr lang="ko" sz="2000"/>
              <a:t> of the embedding of the input sketch and the corresponding ground truth real image</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800"/>
              <a:t>Diffusion Models</a:t>
            </a:r>
            <a:endParaRPr sz="3800"/>
          </a:p>
          <a:p>
            <a:pPr indent="0" lvl="0" marL="0" rtl="0" algn="ctr">
              <a:spcBef>
                <a:spcPts val="0"/>
              </a:spcBef>
              <a:spcAft>
                <a:spcPts val="0"/>
              </a:spcAft>
              <a:buNone/>
            </a:pPr>
            <a:r>
              <a:t/>
            </a:r>
            <a:endParaRPr sz="3800"/>
          </a:p>
        </p:txBody>
      </p:sp>
      <p:sp>
        <p:nvSpPr>
          <p:cNvPr id="103" name="Google Shape;103;p20"/>
          <p:cNvSpPr txBox="1"/>
          <p:nvPr>
            <p:ph idx="1" type="body"/>
          </p:nvPr>
        </p:nvSpPr>
        <p:spPr>
          <a:xfrm>
            <a:off x="915575" y="1481175"/>
            <a:ext cx="7418700" cy="3050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ko" sz="2000"/>
              <a:t>DDPM</a:t>
            </a:r>
            <a:endParaRPr sz="2000"/>
          </a:p>
          <a:p>
            <a:pPr indent="-355600" lvl="1" marL="914400" rtl="0" algn="l">
              <a:spcBef>
                <a:spcPts val="0"/>
              </a:spcBef>
              <a:spcAft>
                <a:spcPts val="0"/>
              </a:spcAft>
              <a:buSzPts val="2000"/>
              <a:buChar char="○"/>
            </a:pPr>
            <a:r>
              <a:rPr lang="ko" sz="2000"/>
              <a:t>introduced unprecedented </a:t>
            </a:r>
            <a:r>
              <a:rPr b="1" lang="ko" sz="2000"/>
              <a:t>quality of conditional and unconditional image synthesis</a:t>
            </a:r>
            <a:endParaRPr b="1" sz="2000"/>
          </a:p>
          <a:p>
            <a:pPr indent="-355600" lvl="0" marL="457200" rtl="0" algn="l">
              <a:spcBef>
                <a:spcPts val="0"/>
              </a:spcBef>
              <a:spcAft>
                <a:spcPts val="0"/>
              </a:spcAft>
              <a:buSzPts val="2000"/>
              <a:buChar char="●"/>
            </a:pPr>
            <a:r>
              <a:rPr lang="ko" sz="2000"/>
              <a:t>ILVR</a:t>
            </a:r>
            <a:endParaRPr sz="2000"/>
          </a:p>
          <a:p>
            <a:pPr indent="-355600" lvl="1" marL="914400" rtl="0" algn="l">
              <a:spcBef>
                <a:spcPts val="0"/>
              </a:spcBef>
              <a:spcAft>
                <a:spcPts val="0"/>
              </a:spcAft>
              <a:buSzPts val="2000"/>
              <a:buChar char="○"/>
            </a:pPr>
            <a:r>
              <a:rPr lang="ko" sz="2000"/>
              <a:t>proposes to </a:t>
            </a:r>
            <a:r>
              <a:rPr b="1" lang="ko" sz="2000"/>
              <a:t>iteratively refine the diffusion process </a:t>
            </a:r>
            <a:r>
              <a:rPr lang="ko" sz="2000"/>
              <a:t>using a noisy </a:t>
            </a:r>
            <a:r>
              <a:rPr lang="ko" sz="2000"/>
              <a:t>reference</a:t>
            </a:r>
            <a:r>
              <a:rPr lang="ko" sz="2000"/>
              <a:t> image</a:t>
            </a:r>
            <a:endParaRPr sz="2000"/>
          </a:p>
          <a:p>
            <a:pPr indent="-355600" lvl="0" marL="457200" rtl="0" algn="l">
              <a:spcBef>
                <a:spcPts val="0"/>
              </a:spcBef>
              <a:spcAft>
                <a:spcPts val="0"/>
              </a:spcAft>
              <a:buSzPts val="2000"/>
              <a:buChar char="●"/>
            </a:pPr>
            <a:r>
              <a:rPr lang="ko" sz="2000"/>
              <a:t>SDEdit</a:t>
            </a:r>
            <a:endParaRPr sz="2000"/>
          </a:p>
          <a:p>
            <a:pPr indent="-355600" lvl="1" marL="914400" rtl="0" algn="l">
              <a:spcBef>
                <a:spcPts val="0"/>
              </a:spcBef>
              <a:spcAft>
                <a:spcPts val="0"/>
              </a:spcAft>
              <a:buSzPts val="2000"/>
              <a:buChar char="○"/>
            </a:pPr>
            <a:r>
              <a:rPr lang="ko" sz="2000"/>
              <a:t>Suggests to add noise to the </a:t>
            </a:r>
            <a:r>
              <a:rPr b="1" lang="ko" sz="2000"/>
              <a:t>input guiding image</a:t>
            </a:r>
            <a:endParaRPr b="1"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ko" sz="3800"/>
              <a:t>Diffusion Models</a:t>
            </a:r>
            <a:endParaRPr sz="3800"/>
          </a:p>
          <a:p>
            <a:pPr indent="0" lvl="0" marL="0" rtl="0" algn="ctr">
              <a:spcBef>
                <a:spcPts val="0"/>
              </a:spcBef>
              <a:spcAft>
                <a:spcPts val="0"/>
              </a:spcAft>
              <a:buNone/>
            </a:pPr>
            <a:r>
              <a:t/>
            </a:r>
            <a:endParaRPr sz="3800"/>
          </a:p>
        </p:txBody>
      </p:sp>
      <p:sp>
        <p:nvSpPr>
          <p:cNvPr id="109" name="Google Shape;109;p21"/>
          <p:cNvSpPr txBox="1"/>
          <p:nvPr>
            <p:ph idx="1" type="body"/>
          </p:nvPr>
        </p:nvSpPr>
        <p:spPr>
          <a:xfrm>
            <a:off x="915575" y="1481175"/>
            <a:ext cx="7418700" cy="3050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ko" sz="2000"/>
              <a:t>Make-a-Scene, eDiffi</a:t>
            </a:r>
            <a:endParaRPr sz="2000"/>
          </a:p>
          <a:p>
            <a:pPr indent="-355600" lvl="1" marL="914400" rtl="0" algn="l">
              <a:spcBef>
                <a:spcPts val="0"/>
              </a:spcBef>
              <a:spcAft>
                <a:spcPts val="0"/>
              </a:spcAft>
              <a:buSzPts val="2000"/>
              <a:buChar char="○"/>
            </a:pPr>
            <a:r>
              <a:rPr lang="ko" sz="2000"/>
              <a:t>introduced unprecedented </a:t>
            </a:r>
            <a:r>
              <a:rPr b="1" lang="ko" sz="2000"/>
              <a:t>quality of conditional and unconditional image synthesis</a:t>
            </a:r>
            <a:endParaRPr b="1" sz="2000"/>
          </a:p>
          <a:p>
            <a:pPr indent="0" lvl="0" marL="0" rtl="0" algn="l">
              <a:spcBef>
                <a:spcPts val="1200"/>
              </a:spcBef>
              <a:spcAft>
                <a:spcPts val="1200"/>
              </a:spcAft>
              <a:buNone/>
            </a:pPr>
            <a:r>
              <a:t/>
            </a:r>
            <a:endParaRPr b="1"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